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media/image55.jpg" ContentType="image/jpg"/>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media/image8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3"/>
  </p:notesMasterIdLst>
  <p:handoutMasterIdLst>
    <p:handoutMasterId r:id="rId94"/>
  </p:handoutMasterIdLst>
  <p:sldIdLst>
    <p:sldId id="259" r:id="rId2"/>
    <p:sldId id="361" r:id="rId3"/>
    <p:sldId id="415" r:id="rId4"/>
    <p:sldId id="490" r:id="rId5"/>
    <p:sldId id="553" r:id="rId6"/>
    <p:sldId id="363" r:id="rId7"/>
    <p:sldId id="526" r:id="rId8"/>
    <p:sldId id="364" r:id="rId9"/>
    <p:sldId id="365" r:id="rId10"/>
    <p:sldId id="390" r:id="rId11"/>
    <p:sldId id="391" r:id="rId12"/>
    <p:sldId id="554" r:id="rId13"/>
    <p:sldId id="429" r:id="rId14"/>
    <p:sldId id="387" r:id="rId15"/>
    <p:sldId id="388" r:id="rId16"/>
    <p:sldId id="389" r:id="rId17"/>
    <p:sldId id="393" r:id="rId18"/>
    <p:sldId id="384" r:id="rId19"/>
    <p:sldId id="419" r:id="rId20"/>
    <p:sldId id="425" r:id="rId21"/>
    <p:sldId id="542" r:id="rId22"/>
    <p:sldId id="541" r:id="rId23"/>
    <p:sldId id="583" r:id="rId24"/>
    <p:sldId id="269" r:id="rId25"/>
    <p:sldId id="424" r:id="rId26"/>
    <p:sldId id="428" r:id="rId27"/>
    <p:sldId id="261" r:id="rId28"/>
    <p:sldId id="426" r:id="rId29"/>
    <p:sldId id="592" r:id="rId30"/>
    <p:sldId id="593" r:id="rId31"/>
    <p:sldId id="594" r:id="rId32"/>
    <p:sldId id="595" r:id="rId33"/>
    <p:sldId id="596" r:id="rId34"/>
    <p:sldId id="597" r:id="rId35"/>
    <p:sldId id="598" r:id="rId36"/>
    <p:sldId id="555" r:id="rId37"/>
    <p:sldId id="556" r:id="rId38"/>
    <p:sldId id="591" r:id="rId39"/>
    <p:sldId id="515" r:id="rId40"/>
    <p:sldId id="517" r:id="rId41"/>
    <p:sldId id="402" r:id="rId42"/>
    <p:sldId id="558" r:id="rId43"/>
    <p:sldId id="431" r:id="rId44"/>
    <p:sldId id="413" r:id="rId45"/>
    <p:sldId id="557" r:id="rId46"/>
    <p:sldId id="432" r:id="rId47"/>
    <p:sldId id="493" r:id="rId48"/>
    <p:sldId id="494" r:id="rId49"/>
    <p:sldId id="457" r:id="rId50"/>
    <p:sldId id="527" r:id="rId51"/>
    <p:sldId id="528" r:id="rId52"/>
    <p:sldId id="503" r:id="rId53"/>
    <p:sldId id="505" r:id="rId54"/>
    <p:sldId id="516" r:id="rId55"/>
    <p:sldId id="501" r:id="rId56"/>
    <p:sldId id="540" r:id="rId57"/>
    <p:sldId id="458" r:id="rId58"/>
    <p:sldId id="440" r:id="rId59"/>
    <p:sldId id="508" r:id="rId60"/>
    <p:sldId id="459" r:id="rId61"/>
    <p:sldId id="497" r:id="rId62"/>
    <p:sldId id="498" r:id="rId63"/>
    <p:sldId id="507" r:id="rId64"/>
    <p:sldId id="502" r:id="rId65"/>
    <p:sldId id="443" r:id="rId66"/>
    <p:sldId id="435" r:id="rId67"/>
    <p:sldId id="559" r:id="rId68"/>
    <p:sldId id="436" r:id="rId69"/>
    <p:sldId id="546" r:id="rId70"/>
    <p:sldId id="602" r:id="rId71"/>
    <p:sldId id="562" r:id="rId72"/>
    <p:sldId id="370" r:id="rId73"/>
    <p:sldId id="377" r:id="rId74"/>
    <p:sldId id="375" r:id="rId75"/>
    <p:sldId id="573" r:id="rId76"/>
    <p:sldId id="565" r:id="rId77"/>
    <p:sldId id="567" r:id="rId78"/>
    <p:sldId id="584" r:id="rId79"/>
    <p:sldId id="576" r:id="rId80"/>
    <p:sldId id="578" r:id="rId81"/>
    <p:sldId id="579" r:id="rId82"/>
    <p:sldId id="438" r:id="rId83"/>
    <p:sldId id="437" r:id="rId84"/>
    <p:sldId id="369" r:id="rId85"/>
    <p:sldId id="271" r:id="rId86"/>
    <p:sldId id="466" r:id="rId87"/>
    <p:sldId id="467" r:id="rId88"/>
    <p:sldId id="471" r:id="rId89"/>
    <p:sldId id="539" r:id="rId90"/>
    <p:sldId id="582" r:id="rId91"/>
    <p:sldId id="580" r:id="rId9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75000" autoAdjust="0"/>
  </p:normalViewPr>
  <p:slideViewPr>
    <p:cSldViewPr snapToGrid="0">
      <p:cViewPr varScale="1">
        <p:scale>
          <a:sx n="69" d="100"/>
          <a:sy n="69" d="100"/>
        </p:scale>
        <p:origin x="66" y="462"/>
      </p:cViewPr>
      <p:guideLst/>
    </p:cSldViewPr>
  </p:slideViewPr>
  <p:outlineViewPr>
    <p:cViewPr>
      <p:scale>
        <a:sx n="33" d="100"/>
        <a:sy n="33" d="100"/>
      </p:scale>
      <p:origin x="0" y="-1872"/>
    </p:cViewPr>
  </p:outlineViewPr>
  <p:notesTextViewPr>
    <p:cViewPr>
      <p:scale>
        <a:sx n="1" d="1"/>
        <a:sy n="1" d="1"/>
      </p:scale>
      <p:origin x="0" y="0"/>
    </p:cViewPr>
  </p:notesTextViewPr>
  <p:sorterViewPr>
    <p:cViewPr varScale="1">
      <p:scale>
        <a:sx n="100" d="100"/>
        <a:sy n="100" d="100"/>
      </p:scale>
      <p:origin x="0" y="-1245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sz="quarter" idx="1"/>
          </p:nvPr>
        </p:nvSpPr>
        <p:spPr>
          <a:xfrm>
            <a:off x="4143587" y="1"/>
            <a:ext cx="3169920" cy="481727"/>
          </a:xfrm>
          <a:prstGeom prst="rect">
            <a:avLst/>
          </a:prstGeom>
        </p:spPr>
        <p:txBody>
          <a:bodyPr vert="horz" lIns="96651" tIns="48325" rIns="96651" bIns="48325" rtlCol="0"/>
          <a:lstStyle>
            <a:lvl1pPr algn="r">
              <a:defRPr sz="1200"/>
            </a:lvl1pPr>
          </a:lstStyle>
          <a:p>
            <a:fld id="{7A3044DD-4954-4253-9963-9E1D74604438}" type="datetimeFigureOut">
              <a:rPr lang="en-US" smtClean="0"/>
              <a:t>5/7/2018</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1" tIns="48325" rIns="96651" bIns="48325" rtlCol="0" anchor="b"/>
          <a:lstStyle>
            <a:lvl1pPr algn="r">
              <a:defRPr sz="1200"/>
            </a:lvl1pPr>
          </a:lstStyle>
          <a:p>
            <a:fld id="{B2327D65-F98E-4209-887A-0D5674EBC908}" type="slidenum">
              <a:rPr lang="en-US" smtClean="0"/>
              <a:t>‹#›</a:t>
            </a:fld>
            <a:endParaRPr lang="en-US"/>
          </a:p>
        </p:txBody>
      </p:sp>
    </p:spTree>
    <p:extLst>
      <p:ext uri="{BB962C8B-B14F-4D97-AF65-F5344CB8AC3E}">
        <p14:creationId xmlns:p14="http://schemas.microsoft.com/office/powerpoint/2010/main" val="1393816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51" tIns="48325" rIns="96651" bIns="48325" rtlCol="0"/>
          <a:lstStyle>
            <a:lvl1pPr algn="r">
              <a:defRPr sz="1200"/>
            </a:lvl1pPr>
          </a:lstStyle>
          <a:p>
            <a:fld id="{8052DCEA-961B-4EDE-BFB9-231F22AEF89E}" type="datetimeFigureOut">
              <a:rPr lang="en-US" smtClean="0"/>
              <a:t>5/7/2018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04D46F70-E83A-4D8E-8DD9-316DFD3C462C}" type="slidenum">
              <a:rPr lang="en-US" smtClean="0"/>
              <a:t>‹#›</a:t>
            </a:fld>
            <a:endParaRPr lang="en-US"/>
          </a:p>
        </p:txBody>
      </p:sp>
    </p:spTree>
    <p:extLst>
      <p:ext uri="{BB962C8B-B14F-4D97-AF65-F5344CB8AC3E}">
        <p14:creationId xmlns:p14="http://schemas.microsoft.com/office/powerpoint/2010/main" val="5895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D46F70-E83A-4D8E-8DD9-316DFD3C462C}" type="slidenum">
              <a:rPr lang="en-US" smtClean="0"/>
              <a:t>1</a:t>
            </a:fld>
            <a:endParaRPr lang="en-US"/>
          </a:p>
        </p:txBody>
      </p:sp>
    </p:spTree>
    <p:extLst>
      <p:ext uri="{BB962C8B-B14F-4D97-AF65-F5344CB8AC3E}">
        <p14:creationId xmlns:p14="http://schemas.microsoft.com/office/powerpoint/2010/main" val="2294710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 light chains</a:t>
            </a:r>
            <a:r>
              <a:rPr lang="en-US" baseline="0" dirty="0" smtClean="0"/>
              <a:t> in the urine</a:t>
            </a: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17</a:t>
            </a:fld>
            <a:endParaRPr lang="en-US"/>
          </a:p>
        </p:txBody>
      </p:sp>
    </p:spTree>
    <p:extLst>
      <p:ext uri="{BB962C8B-B14F-4D97-AF65-F5344CB8AC3E}">
        <p14:creationId xmlns:p14="http://schemas.microsoft.com/office/powerpoint/2010/main" val="323839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18</a:t>
            </a:fld>
            <a:endParaRPr lang="en-US"/>
          </a:p>
        </p:txBody>
      </p:sp>
    </p:spTree>
    <p:extLst>
      <p:ext uri="{BB962C8B-B14F-4D97-AF65-F5344CB8AC3E}">
        <p14:creationId xmlns:p14="http://schemas.microsoft.com/office/powerpoint/2010/main" val="967164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20</a:t>
            </a:fld>
            <a:endParaRPr lang="en-US"/>
          </a:p>
        </p:txBody>
      </p:sp>
    </p:spTree>
    <p:extLst>
      <p:ext uri="{BB962C8B-B14F-4D97-AF65-F5344CB8AC3E}">
        <p14:creationId xmlns:p14="http://schemas.microsoft.com/office/powerpoint/2010/main" val="3113221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21</a:t>
            </a:fld>
            <a:endParaRPr lang="en-US"/>
          </a:p>
        </p:txBody>
      </p:sp>
    </p:spTree>
    <p:extLst>
      <p:ext uri="{BB962C8B-B14F-4D97-AF65-F5344CB8AC3E}">
        <p14:creationId xmlns:p14="http://schemas.microsoft.com/office/powerpoint/2010/main" val="3706276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u="sng" dirty="0"/>
              <a:t> </a:t>
            </a: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22</a:t>
            </a:fld>
            <a:endParaRPr lang="en-US"/>
          </a:p>
        </p:txBody>
      </p:sp>
    </p:spTree>
    <p:extLst>
      <p:ext uri="{BB962C8B-B14F-4D97-AF65-F5344CB8AC3E}">
        <p14:creationId xmlns:p14="http://schemas.microsoft.com/office/powerpoint/2010/main" val="3299821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23</a:t>
            </a:fld>
            <a:endParaRPr lang="en-US"/>
          </a:p>
        </p:txBody>
      </p:sp>
    </p:spTree>
    <p:extLst>
      <p:ext uri="{BB962C8B-B14F-4D97-AF65-F5344CB8AC3E}">
        <p14:creationId xmlns:p14="http://schemas.microsoft.com/office/powerpoint/2010/main" val="628524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radiography for the evaluation of skeleton lesions; skeletal survey, including the skull, long bones, and spine</a:t>
            </a:r>
          </a:p>
          <a:p>
            <a:r>
              <a:rPr lang="en-US" dirty="0"/>
              <a:t>MRI for detecting thoracic and lumbar spine lesions, </a:t>
            </a:r>
            <a:r>
              <a:rPr lang="en-US" dirty="0" err="1"/>
              <a:t>paraspinal</a:t>
            </a:r>
            <a:r>
              <a:rPr lang="en-US" dirty="0"/>
              <a:t> involvement, and early cord compression</a:t>
            </a:r>
          </a:p>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25</a:t>
            </a:fld>
            <a:endParaRPr lang="en-US"/>
          </a:p>
        </p:txBody>
      </p:sp>
    </p:spTree>
    <p:extLst>
      <p:ext uri="{BB962C8B-B14F-4D97-AF65-F5344CB8AC3E}">
        <p14:creationId xmlns:p14="http://schemas.microsoft.com/office/powerpoint/2010/main" val="1584105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decades the diagnosis of multiple myeloma required the presence of end-organ damage known as the CRAB criteria, including increased </a:t>
            </a:r>
            <a:r>
              <a:rPr lang="en-US" b="1" dirty="0"/>
              <a:t>c</a:t>
            </a:r>
            <a:r>
              <a:rPr lang="en-US" dirty="0"/>
              <a:t>alcium level, </a:t>
            </a:r>
            <a:r>
              <a:rPr lang="en-US" b="1" dirty="0"/>
              <a:t>r</a:t>
            </a:r>
            <a:r>
              <a:rPr lang="en-US" dirty="0"/>
              <a:t>enal dysfunction, </a:t>
            </a:r>
            <a:r>
              <a:rPr lang="en-US" b="1" dirty="0"/>
              <a:t>a</a:t>
            </a:r>
            <a:r>
              <a:rPr lang="en-US" dirty="0"/>
              <a:t>nemia, and destructive </a:t>
            </a:r>
            <a:r>
              <a:rPr lang="en-US" b="1" dirty="0"/>
              <a:t>b</a:t>
            </a:r>
            <a:r>
              <a:rPr lang="en-US" dirty="0"/>
              <a:t>one </a:t>
            </a:r>
            <a:r>
              <a:rPr lang="en-US" dirty="0" err="1"/>
              <a:t>lesions.�The</a:t>
            </a:r>
            <a:r>
              <a:rPr lang="en-US" dirty="0"/>
              <a:t> updated criteria allow for treatment of patients who are at such high risk of progression to symptomatic disease that it is clear they would benefit from </a:t>
            </a:r>
            <a:r>
              <a:rPr lang="en-US" dirty="0" err="1"/>
              <a:t>therapy�and</a:t>
            </a:r>
            <a:r>
              <a:rPr lang="en-US" dirty="0"/>
              <a:t> also potentially live </a:t>
            </a:r>
            <a:r>
              <a:rPr lang="en-US" dirty="0" err="1"/>
              <a:t>longer�if</a:t>
            </a:r>
            <a:r>
              <a:rPr lang="en-US" dirty="0"/>
              <a:t> they were treated before serious organ damage occurred.</a:t>
            </a:r>
          </a:p>
          <a:p>
            <a:endParaRPr lang="en-US" dirty="0" smtClean="0"/>
          </a:p>
          <a:p>
            <a:r>
              <a:rPr lang="en-US" dirty="0"/>
              <a:t>M-protein in serum: IgG ≥3 g/dL, IgA &gt;1 g/dL </a:t>
            </a:r>
            <a:r>
              <a:rPr lang="en-US" i="1" dirty="0"/>
              <a:t>or</a:t>
            </a:r>
            <a:endParaRPr lang="en-US" dirty="0"/>
          </a:p>
          <a:p>
            <a:r>
              <a:rPr lang="en-US" dirty="0" err="1"/>
              <a:t>Bence</a:t>
            </a:r>
            <a:r>
              <a:rPr lang="en-US" dirty="0"/>
              <a:t>-Jones protein &gt;1 g/24h </a:t>
            </a:r>
            <a:r>
              <a:rPr lang="en-US" i="1" dirty="0"/>
              <a:t>and/or</a:t>
            </a:r>
            <a:endParaRPr lang="en-US" dirty="0"/>
          </a:p>
          <a:p>
            <a:r>
              <a:rPr lang="en-US" dirty="0"/>
              <a:t>Bone marrow clonal plasma cells ≥10%</a:t>
            </a:r>
          </a:p>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28</a:t>
            </a:fld>
            <a:endParaRPr lang="en-US"/>
          </a:p>
        </p:txBody>
      </p:sp>
    </p:spTree>
    <p:extLst>
      <p:ext uri="{BB962C8B-B14F-4D97-AF65-F5344CB8AC3E}">
        <p14:creationId xmlns:p14="http://schemas.microsoft.com/office/powerpoint/2010/main" val="925617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30</a:t>
            </a:fld>
            <a:endParaRPr lang="en-US"/>
          </a:p>
        </p:txBody>
      </p:sp>
    </p:spTree>
    <p:extLst>
      <p:ext uri="{BB962C8B-B14F-4D97-AF65-F5344CB8AC3E}">
        <p14:creationId xmlns:p14="http://schemas.microsoft.com/office/powerpoint/2010/main" val="514854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31</a:t>
            </a:fld>
            <a:endParaRPr lang="en-US"/>
          </a:p>
        </p:txBody>
      </p:sp>
    </p:spTree>
    <p:extLst>
      <p:ext uri="{BB962C8B-B14F-4D97-AF65-F5344CB8AC3E}">
        <p14:creationId xmlns:p14="http://schemas.microsoft.com/office/powerpoint/2010/main" val="275652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3</a:t>
            </a:fld>
            <a:endParaRPr lang="en-US"/>
          </a:p>
        </p:txBody>
      </p:sp>
    </p:spTree>
    <p:extLst>
      <p:ext uri="{BB962C8B-B14F-4D97-AF65-F5344CB8AC3E}">
        <p14:creationId xmlns:p14="http://schemas.microsoft.com/office/powerpoint/2010/main" val="3444632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a:t>
            </a:r>
            <a:r>
              <a:rPr lang="en-US" baseline="0" dirty="0" smtClean="0"/>
              <a:t>calcemia –loop diuretics, </a:t>
            </a: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33</a:t>
            </a:fld>
            <a:endParaRPr lang="en-US"/>
          </a:p>
        </p:txBody>
      </p:sp>
    </p:spTree>
    <p:extLst>
      <p:ext uri="{BB962C8B-B14F-4D97-AF65-F5344CB8AC3E}">
        <p14:creationId xmlns:p14="http://schemas.microsoft.com/office/powerpoint/2010/main" val="3718234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34</a:t>
            </a:fld>
            <a:endParaRPr lang="en-US"/>
          </a:p>
        </p:txBody>
      </p:sp>
    </p:spTree>
    <p:extLst>
      <p:ext uri="{BB962C8B-B14F-4D97-AF65-F5344CB8AC3E}">
        <p14:creationId xmlns:p14="http://schemas.microsoft.com/office/powerpoint/2010/main" val="93554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The vicious cycle of bone metastasis. Tumor cells in bone that induce </a:t>
            </a:r>
            <a:r>
              <a:rPr lang="en-US" dirty="0" err="1"/>
              <a:t>osteolytic</a:t>
            </a:r>
            <a:r>
              <a:rPr lang="en-US" dirty="0"/>
              <a:t> metastases (breast cancer, </a:t>
            </a:r>
            <a:r>
              <a:rPr lang="en-US" dirty="0" err="1"/>
              <a:t>BCa</a:t>
            </a:r>
            <a:r>
              <a:rPr lang="en-US" dirty="0"/>
              <a:t> and multiple myeloma, MM) secrete </a:t>
            </a:r>
            <a:r>
              <a:rPr lang="en-US" dirty="0" err="1"/>
              <a:t>osteolytic</a:t>
            </a:r>
            <a:r>
              <a:rPr lang="en-US" dirty="0"/>
              <a:t> factors (osteoclast-activating factors, OAFs) and osteoblast inhibitory factors. Growth factors, such as TGF-β, are released from the bone matrix as a result of </a:t>
            </a:r>
            <a:r>
              <a:rPr lang="en-US" dirty="0" err="1"/>
              <a:t>osteoclastic</a:t>
            </a:r>
            <a:r>
              <a:rPr lang="en-US" dirty="0"/>
              <a:t> bone resorption. Tumor cells that result in osteoblastic bone metastases such as prostate cancer (</a:t>
            </a:r>
            <a:r>
              <a:rPr lang="en-US" dirty="0" err="1"/>
              <a:t>PCa</a:t>
            </a:r>
            <a:r>
              <a:rPr lang="en-US" dirty="0"/>
              <a:t>) secrete factors that induce osteoblastic proliferation and differentiation, including VEGF, PDGF and ET1. Myeloma cells produce growth factors that stimulate the growth of bone marrow stromal cells, which in turn produce OAFs, such as IL-6, macrophage colony-stimulating factor, TNFαand RANKL, increasing the ratio of RANKL:OPG, which enhances osteoclast formation. Bone marrow stromal cells also produce soluble factors that enhance tumor growth.</a:t>
            </a:r>
          </a:p>
          <a:p>
            <a:endParaRPr lang="en-US" dirty="0"/>
          </a:p>
          <a:p>
            <a:endParaRPr lang="en-US" dirty="0"/>
          </a:p>
          <a:p>
            <a:endParaRPr lang="en-US" dirty="0"/>
          </a:p>
          <a:p>
            <a:r>
              <a:rPr lang="en-US" dirty="0" err="1"/>
              <a:t>Btk</a:t>
            </a:r>
            <a:r>
              <a:rPr lang="en-US" dirty="0"/>
              <a:t> inhibition by </a:t>
            </a:r>
            <a:r>
              <a:rPr lang="en-US" dirty="0" err="1"/>
              <a:t>Ibrutinib</a:t>
            </a:r>
            <a:r>
              <a:rPr lang="en-US" dirty="0"/>
              <a:t>/PCI-32765 in </a:t>
            </a:r>
            <a:r>
              <a:rPr lang="en-US" dirty="0" err="1"/>
              <a:t>MMFunctional</a:t>
            </a:r>
            <a:r>
              <a:rPr lang="en-US" dirty="0"/>
              <a:t> sequelae following </a:t>
            </a:r>
            <a:r>
              <a:rPr lang="en-US" dirty="0" err="1"/>
              <a:t>Btk</a:t>
            </a:r>
            <a:r>
              <a:rPr lang="en-US" dirty="0"/>
              <a:t> inhibition indicates that </a:t>
            </a:r>
            <a:r>
              <a:rPr lang="en-US" dirty="0" err="1"/>
              <a:t>Ibrutinib</a:t>
            </a:r>
            <a:r>
              <a:rPr lang="en-US" dirty="0"/>
              <a:t> not only target tumor cells but also bone marrow microenvironment that support MM cell growth and survival, as well as MM-deteriorated bone lysis. These results demonstrate </a:t>
            </a:r>
            <a:r>
              <a:rPr lang="en-US" dirty="0" err="1"/>
              <a:t>Btk</a:t>
            </a:r>
            <a:r>
              <a:rPr lang="en-US" dirty="0"/>
              <a:t> inhibitors are extremely attractive approach for the novel treatment of myeloma and related bone disease. Data adapted.[3]</a:t>
            </a:r>
          </a:p>
          <a:p>
            <a:r>
              <a:rPr lang="en-US" b="1" dirty="0"/>
              <a:t>Mentions:</a:t>
            </a:r>
            <a:r>
              <a:rPr lang="en-US" dirty="0"/>
              <a:t> Importantly, we also found that </a:t>
            </a:r>
            <a:r>
              <a:rPr lang="en-US" dirty="0" err="1"/>
              <a:t>Ibrutinib</a:t>
            </a:r>
            <a:r>
              <a:rPr lang="en-US" dirty="0"/>
              <a:t> is most potent against IL-6- or stromal-dependent MM cells in </a:t>
            </a:r>
            <a:r>
              <a:rPr lang="en-US" dirty="0" err="1"/>
              <a:t>coculture</a:t>
            </a:r>
            <a:r>
              <a:rPr lang="en-US" dirty="0"/>
              <a:t> with patient-derived bone marrow stromal cells (BMSCs) or osteoclasts (OCs), suggesting that that </a:t>
            </a:r>
            <a:r>
              <a:rPr lang="en-US" dirty="0" err="1"/>
              <a:t>Ibrutinib</a:t>
            </a:r>
            <a:r>
              <a:rPr lang="en-US" dirty="0"/>
              <a:t>-mediated cytotoxicity against MM cells was indirect via targeting the MM BM microenvironment. Indeed, </a:t>
            </a:r>
            <a:r>
              <a:rPr lang="en-US" dirty="0" err="1"/>
              <a:t>Ibrutinib</a:t>
            </a:r>
            <a:r>
              <a:rPr lang="en-US" dirty="0"/>
              <a:t> strongly reduced secretion of multiple cytokines and chemokines in MM </a:t>
            </a:r>
            <a:r>
              <a:rPr lang="en-US" dirty="0" err="1"/>
              <a:t>cocultures</a:t>
            </a:r>
            <a:r>
              <a:rPr lang="en-US" dirty="0"/>
              <a:t> with BMSCs, including IL-6, SDF-1, </a:t>
            </a:r>
            <a:r>
              <a:rPr lang="en-US" dirty="0" err="1"/>
              <a:t>activin</a:t>
            </a:r>
            <a:r>
              <a:rPr lang="en-US" dirty="0"/>
              <a:t> A, MIP-1α, BAFF, IL-8, and M-CSF (Figure 1). In particular, </a:t>
            </a:r>
            <a:r>
              <a:rPr lang="en-US" dirty="0" err="1"/>
              <a:t>Ibrutinib</a:t>
            </a:r>
            <a:r>
              <a:rPr lang="en-US" dirty="0"/>
              <a:t> decreased MIP1 and MIP-1β excretion in MM and WM cells, as well as OCs. Of note, in our in vitro models, </a:t>
            </a:r>
            <a:r>
              <a:rPr lang="en-US" dirty="0" err="1"/>
              <a:t>Ibrutinib</a:t>
            </a:r>
            <a:r>
              <a:rPr lang="en-US" dirty="0"/>
              <a:t> specifically blocked OC formation from osteoclast precursor cells and bone resorption, without affecting bone formation. These results are consistent with previous reports of </a:t>
            </a:r>
            <a:r>
              <a:rPr lang="en-US" dirty="0" err="1"/>
              <a:t>Btk</a:t>
            </a:r>
            <a:r>
              <a:rPr lang="en-US" dirty="0"/>
              <a:t> expression in OC, but not in osteoblasts (OB), in genetically manipulated mice.[4] In addition, </a:t>
            </a:r>
            <a:r>
              <a:rPr lang="en-US" dirty="0" err="1"/>
              <a:t>Ibrutinib</a:t>
            </a:r>
            <a:r>
              <a:rPr lang="en-US" dirty="0"/>
              <a:t> blocked SDF-1 secretion from BM </a:t>
            </a:r>
            <a:r>
              <a:rPr lang="en-US" dirty="0" err="1"/>
              <a:t>accesory</a:t>
            </a:r>
            <a:r>
              <a:rPr lang="en-US" dirty="0"/>
              <a:t> cells, as well as SDF-1-induced </a:t>
            </a:r>
            <a:r>
              <a:rPr lang="en-US" dirty="0" err="1"/>
              <a:t>Btk</a:t>
            </a:r>
            <a:r>
              <a:rPr lang="en-US" dirty="0"/>
              <a:t> activation and migration in MM cells. Similar results were also recently reported in CLL, which might partially explain significant clinical responses.[5]</a:t>
            </a:r>
          </a:p>
          <a:p>
            <a:endParaRPr lang="en-US" dirty="0" smtClean="0"/>
          </a:p>
          <a:p>
            <a:r>
              <a:rPr lang="en-US" altLang="en-US" dirty="0" smtClean="0"/>
              <a:t>Lytic Lesions – 60%</a:t>
            </a:r>
          </a:p>
          <a:p>
            <a:r>
              <a:rPr lang="en-US" altLang="en-US" dirty="0" smtClean="0"/>
              <a:t>Osteoporosis, </a:t>
            </a:r>
            <a:r>
              <a:rPr lang="en-US" altLang="en-US" dirty="0" err="1" smtClean="0"/>
              <a:t>Fx</a:t>
            </a:r>
            <a:r>
              <a:rPr lang="en-US" altLang="en-US" dirty="0" smtClean="0"/>
              <a:t>, Compression </a:t>
            </a:r>
            <a:r>
              <a:rPr lang="en-US" altLang="en-US" dirty="0" err="1" smtClean="0"/>
              <a:t>Fx</a:t>
            </a:r>
            <a:r>
              <a:rPr lang="en-US" altLang="en-US" dirty="0" smtClean="0"/>
              <a:t> – 20%</a:t>
            </a:r>
          </a:p>
          <a:p>
            <a:r>
              <a:rPr lang="en-US" altLang="en-US" dirty="0" smtClean="0"/>
              <a:t>Myeloma Cells Produce Cytokines that:</a:t>
            </a:r>
          </a:p>
          <a:p>
            <a:pPr lvl="1"/>
            <a:r>
              <a:rPr lang="en-US" altLang="en-US" dirty="0" smtClean="0"/>
              <a:t>Stimulate </a:t>
            </a:r>
            <a:r>
              <a:rPr lang="en-US" altLang="en-US" dirty="0" err="1" smtClean="0"/>
              <a:t>Osteoclastic</a:t>
            </a:r>
            <a:r>
              <a:rPr lang="en-US" altLang="en-US" dirty="0" smtClean="0"/>
              <a:t> Activity</a:t>
            </a:r>
          </a:p>
          <a:p>
            <a:pPr lvl="1"/>
            <a:r>
              <a:rPr lang="en-US" altLang="en-US" dirty="0" smtClean="0"/>
              <a:t>Inhibit Osteoblastic Activity</a:t>
            </a:r>
          </a:p>
          <a:p>
            <a:r>
              <a:rPr lang="en-US" altLang="en-US" dirty="0" smtClean="0"/>
              <a:t>Can be Detected by Plain </a:t>
            </a:r>
            <a:r>
              <a:rPr lang="en-US" altLang="en-US" dirty="0" err="1" smtClean="0"/>
              <a:t>Xray</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35</a:t>
            </a:fld>
            <a:endParaRPr lang="en-US"/>
          </a:p>
        </p:txBody>
      </p:sp>
    </p:spTree>
    <p:extLst>
      <p:ext uri="{BB962C8B-B14F-4D97-AF65-F5344CB8AC3E}">
        <p14:creationId xmlns:p14="http://schemas.microsoft.com/office/powerpoint/2010/main" val="2349463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Arial" panose="020B0604020202020204" pitchFamily="34" charset="0"/>
                <a:cs typeface="ヒラギノ角ゴ ProN W3" charset="0"/>
                <a:sym typeface="Arial" panose="020B0604020202020204" pitchFamily="34" charset="0"/>
              </a:defRPr>
            </a:lvl1pPr>
            <a:lvl2pPr marL="765833" indent="-294551">
              <a:defRPr>
                <a:solidFill>
                  <a:srgbClr val="FFFFFF"/>
                </a:solidFill>
                <a:latin typeface="Arial" panose="020B0604020202020204" pitchFamily="34" charset="0"/>
                <a:cs typeface="ヒラギノ角ゴ ProN W3" charset="0"/>
                <a:sym typeface="Arial" panose="020B0604020202020204" pitchFamily="34" charset="0"/>
              </a:defRPr>
            </a:lvl2pPr>
            <a:lvl3pPr marL="1178204" indent="-235641">
              <a:defRPr>
                <a:solidFill>
                  <a:srgbClr val="FFFFFF"/>
                </a:solidFill>
                <a:latin typeface="Arial" panose="020B0604020202020204" pitchFamily="34" charset="0"/>
                <a:cs typeface="ヒラギノ角ゴ ProN W3" charset="0"/>
                <a:sym typeface="Arial" panose="020B0604020202020204" pitchFamily="34" charset="0"/>
              </a:defRPr>
            </a:lvl3pPr>
            <a:lvl4pPr marL="1649486" indent="-235641">
              <a:defRPr>
                <a:solidFill>
                  <a:srgbClr val="FFFFFF"/>
                </a:solidFill>
                <a:latin typeface="Arial" panose="020B0604020202020204" pitchFamily="34" charset="0"/>
                <a:cs typeface="ヒラギノ角ゴ ProN W3" charset="0"/>
                <a:sym typeface="Arial" panose="020B0604020202020204" pitchFamily="34" charset="0"/>
              </a:defRPr>
            </a:lvl4pPr>
            <a:lvl5pPr marL="2120768" indent="-235641">
              <a:defRPr>
                <a:solidFill>
                  <a:srgbClr val="FFFFFF"/>
                </a:solidFill>
                <a:latin typeface="Arial" panose="020B0604020202020204" pitchFamily="34" charset="0"/>
                <a:cs typeface="ヒラギノ角ゴ ProN W3" charset="0"/>
                <a:sym typeface="Arial" panose="020B0604020202020204" pitchFamily="34" charset="0"/>
              </a:defRPr>
            </a:lvl5pPr>
            <a:lvl6pPr marL="2592050" indent="-235641" eaLnBrk="0" fontAlgn="base" hangingPunct="0">
              <a:spcBef>
                <a:spcPct val="0"/>
              </a:spcBef>
              <a:spcAft>
                <a:spcPct val="0"/>
              </a:spcAft>
              <a:defRPr>
                <a:solidFill>
                  <a:srgbClr val="FFFFFF"/>
                </a:solidFill>
                <a:latin typeface="Arial" panose="020B0604020202020204" pitchFamily="34" charset="0"/>
                <a:cs typeface="ヒラギノ角ゴ ProN W3" charset="0"/>
                <a:sym typeface="Arial" panose="020B0604020202020204" pitchFamily="34" charset="0"/>
              </a:defRPr>
            </a:lvl6pPr>
            <a:lvl7pPr marL="3063331" indent="-235641" eaLnBrk="0" fontAlgn="base" hangingPunct="0">
              <a:spcBef>
                <a:spcPct val="0"/>
              </a:spcBef>
              <a:spcAft>
                <a:spcPct val="0"/>
              </a:spcAft>
              <a:defRPr>
                <a:solidFill>
                  <a:srgbClr val="FFFFFF"/>
                </a:solidFill>
                <a:latin typeface="Arial" panose="020B0604020202020204" pitchFamily="34" charset="0"/>
                <a:cs typeface="ヒラギノ角ゴ ProN W3" charset="0"/>
                <a:sym typeface="Arial" panose="020B0604020202020204" pitchFamily="34" charset="0"/>
              </a:defRPr>
            </a:lvl7pPr>
            <a:lvl8pPr marL="3534613" indent="-235641" eaLnBrk="0" fontAlgn="base" hangingPunct="0">
              <a:spcBef>
                <a:spcPct val="0"/>
              </a:spcBef>
              <a:spcAft>
                <a:spcPct val="0"/>
              </a:spcAft>
              <a:defRPr>
                <a:solidFill>
                  <a:srgbClr val="FFFFFF"/>
                </a:solidFill>
                <a:latin typeface="Arial" panose="020B0604020202020204" pitchFamily="34" charset="0"/>
                <a:cs typeface="ヒラギノ角ゴ ProN W3" charset="0"/>
                <a:sym typeface="Arial" panose="020B0604020202020204" pitchFamily="34" charset="0"/>
              </a:defRPr>
            </a:lvl8pPr>
            <a:lvl9pPr marL="4005895" indent="-235641" eaLnBrk="0" fontAlgn="base" hangingPunct="0">
              <a:spcBef>
                <a:spcPct val="0"/>
              </a:spcBef>
              <a:spcAft>
                <a:spcPct val="0"/>
              </a:spcAft>
              <a:defRPr>
                <a:solidFill>
                  <a:srgbClr val="FFFFFF"/>
                </a:solidFill>
                <a:latin typeface="Arial" panose="020B0604020202020204" pitchFamily="34" charset="0"/>
                <a:cs typeface="ヒラギノ角ゴ ProN W3" charset="0"/>
                <a:sym typeface="Arial" panose="020B0604020202020204" pitchFamily="34" charset="0"/>
              </a:defRPr>
            </a:lvl9pPr>
          </a:lstStyle>
          <a:p>
            <a:fld id="{8EC8C438-85B7-417B-B8FB-E986C3E8B38C}" type="slidenum">
              <a:rPr lang="en-US" altLang="en-US" smtClean="0"/>
              <a:pPr/>
              <a:t>36</a:t>
            </a:fld>
            <a:endParaRPr lang="en-US" altLang="en-US" smtClean="0"/>
          </a:p>
        </p:txBody>
      </p:sp>
    </p:spTree>
    <p:extLst>
      <p:ext uri="{BB962C8B-B14F-4D97-AF65-F5344CB8AC3E}">
        <p14:creationId xmlns:p14="http://schemas.microsoft.com/office/powerpoint/2010/main" val="1465156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Arial" panose="020B0604020202020204" pitchFamily="34" charset="0"/>
                <a:cs typeface="ヒラギノ角ゴ ProN W3" charset="0"/>
                <a:sym typeface="Arial" panose="020B0604020202020204" pitchFamily="34" charset="0"/>
              </a:defRPr>
            </a:lvl1pPr>
            <a:lvl2pPr marL="765833" indent="-294551">
              <a:defRPr>
                <a:solidFill>
                  <a:srgbClr val="FFFFFF"/>
                </a:solidFill>
                <a:latin typeface="Arial" panose="020B0604020202020204" pitchFamily="34" charset="0"/>
                <a:cs typeface="ヒラギノ角ゴ ProN W3" charset="0"/>
                <a:sym typeface="Arial" panose="020B0604020202020204" pitchFamily="34" charset="0"/>
              </a:defRPr>
            </a:lvl2pPr>
            <a:lvl3pPr marL="1178204" indent="-235641">
              <a:defRPr>
                <a:solidFill>
                  <a:srgbClr val="FFFFFF"/>
                </a:solidFill>
                <a:latin typeface="Arial" panose="020B0604020202020204" pitchFamily="34" charset="0"/>
                <a:cs typeface="ヒラギノ角ゴ ProN W3" charset="0"/>
                <a:sym typeface="Arial" panose="020B0604020202020204" pitchFamily="34" charset="0"/>
              </a:defRPr>
            </a:lvl3pPr>
            <a:lvl4pPr marL="1649486" indent="-235641">
              <a:defRPr>
                <a:solidFill>
                  <a:srgbClr val="FFFFFF"/>
                </a:solidFill>
                <a:latin typeface="Arial" panose="020B0604020202020204" pitchFamily="34" charset="0"/>
                <a:cs typeface="ヒラギノ角ゴ ProN W3" charset="0"/>
                <a:sym typeface="Arial" panose="020B0604020202020204" pitchFamily="34" charset="0"/>
              </a:defRPr>
            </a:lvl4pPr>
            <a:lvl5pPr marL="2120768" indent="-235641">
              <a:defRPr>
                <a:solidFill>
                  <a:srgbClr val="FFFFFF"/>
                </a:solidFill>
                <a:latin typeface="Arial" panose="020B0604020202020204" pitchFamily="34" charset="0"/>
                <a:cs typeface="ヒラギノ角ゴ ProN W3" charset="0"/>
                <a:sym typeface="Arial" panose="020B0604020202020204" pitchFamily="34" charset="0"/>
              </a:defRPr>
            </a:lvl5pPr>
            <a:lvl6pPr marL="2592050" indent="-235641" eaLnBrk="0" fontAlgn="base" hangingPunct="0">
              <a:spcBef>
                <a:spcPct val="0"/>
              </a:spcBef>
              <a:spcAft>
                <a:spcPct val="0"/>
              </a:spcAft>
              <a:defRPr>
                <a:solidFill>
                  <a:srgbClr val="FFFFFF"/>
                </a:solidFill>
                <a:latin typeface="Arial" panose="020B0604020202020204" pitchFamily="34" charset="0"/>
                <a:cs typeface="ヒラギノ角ゴ ProN W3" charset="0"/>
                <a:sym typeface="Arial" panose="020B0604020202020204" pitchFamily="34" charset="0"/>
              </a:defRPr>
            </a:lvl6pPr>
            <a:lvl7pPr marL="3063331" indent="-235641" eaLnBrk="0" fontAlgn="base" hangingPunct="0">
              <a:spcBef>
                <a:spcPct val="0"/>
              </a:spcBef>
              <a:spcAft>
                <a:spcPct val="0"/>
              </a:spcAft>
              <a:defRPr>
                <a:solidFill>
                  <a:srgbClr val="FFFFFF"/>
                </a:solidFill>
                <a:latin typeface="Arial" panose="020B0604020202020204" pitchFamily="34" charset="0"/>
                <a:cs typeface="ヒラギノ角ゴ ProN W3" charset="0"/>
                <a:sym typeface="Arial" panose="020B0604020202020204" pitchFamily="34" charset="0"/>
              </a:defRPr>
            </a:lvl7pPr>
            <a:lvl8pPr marL="3534613" indent="-235641" eaLnBrk="0" fontAlgn="base" hangingPunct="0">
              <a:spcBef>
                <a:spcPct val="0"/>
              </a:spcBef>
              <a:spcAft>
                <a:spcPct val="0"/>
              </a:spcAft>
              <a:defRPr>
                <a:solidFill>
                  <a:srgbClr val="FFFFFF"/>
                </a:solidFill>
                <a:latin typeface="Arial" panose="020B0604020202020204" pitchFamily="34" charset="0"/>
                <a:cs typeface="ヒラギノ角ゴ ProN W3" charset="0"/>
                <a:sym typeface="Arial" panose="020B0604020202020204" pitchFamily="34" charset="0"/>
              </a:defRPr>
            </a:lvl8pPr>
            <a:lvl9pPr marL="4005895" indent="-235641" eaLnBrk="0" fontAlgn="base" hangingPunct="0">
              <a:spcBef>
                <a:spcPct val="0"/>
              </a:spcBef>
              <a:spcAft>
                <a:spcPct val="0"/>
              </a:spcAft>
              <a:defRPr>
                <a:solidFill>
                  <a:srgbClr val="FFFFFF"/>
                </a:solidFill>
                <a:latin typeface="Arial" panose="020B0604020202020204" pitchFamily="34" charset="0"/>
                <a:cs typeface="ヒラギノ角ゴ ProN W3" charset="0"/>
                <a:sym typeface="Arial" panose="020B0604020202020204" pitchFamily="34" charset="0"/>
              </a:defRPr>
            </a:lvl9pPr>
          </a:lstStyle>
          <a:p>
            <a:fld id="{42397010-4400-4D0E-A7F4-6F83331B5E4A}" type="slidenum">
              <a:rPr lang="en-US" altLang="en-US" smtClean="0"/>
              <a:pPr/>
              <a:t>37</a:t>
            </a:fld>
            <a:endParaRPr lang="en-US" altLang="en-US" smtClean="0"/>
          </a:p>
        </p:txBody>
      </p:sp>
    </p:spTree>
    <p:extLst>
      <p:ext uri="{BB962C8B-B14F-4D97-AF65-F5344CB8AC3E}">
        <p14:creationId xmlns:p14="http://schemas.microsoft.com/office/powerpoint/2010/main" val="3415241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39</a:t>
            </a:fld>
            <a:endParaRPr lang="en-US"/>
          </a:p>
        </p:txBody>
      </p:sp>
    </p:spTree>
    <p:extLst>
      <p:ext uri="{BB962C8B-B14F-4D97-AF65-F5344CB8AC3E}">
        <p14:creationId xmlns:p14="http://schemas.microsoft.com/office/powerpoint/2010/main" val="3636929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40</a:t>
            </a:fld>
            <a:endParaRPr lang="en-US"/>
          </a:p>
        </p:txBody>
      </p:sp>
    </p:spTree>
    <p:extLst>
      <p:ext uri="{BB962C8B-B14F-4D97-AF65-F5344CB8AC3E}">
        <p14:creationId xmlns:p14="http://schemas.microsoft.com/office/powerpoint/2010/main" val="131983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41</a:t>
            </a:fld>
            <a:endParaRPr lang="en-US"/>
          </a:p>
        </p:txBody>
      </p:sp>
    </p:spTree>
    <p:extLst>
      <p:ext uri="{BB962C8B-B14F-4D97-AF65-F5344CB8AC3E}">
        <p14:creationId xmlns:p14="http://schemas.microsoft.com/office/powerpoint/2010/main" val="3919206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42</a:t>
            </a:fld>
            <a:endParaRPr lang="en-US"/>
          </a:p>
        </p:txBody>
      </p:sp>
    </p:spTree>
    <p:extLst>
      <p:ext uri="{BB962C8B-B14F-4D97-AF65-F5344CB8AC3E}">
        <p14:creationId xmlns:p14="http://schemas.microsoft.com/office/powerpoint/2010/main" val="3578000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43</a:t>
            </a:fld>
            <a:endParaRPr lang="en-US"/>
          </a:p>
        </p:txBody>
      </p:sp>
    </p:spTree>
    <p:extLst>
      <p:ext uri="{BB962C8B-B14F-4D97-AF65-F5344CB8AC3E}">
        <p14:creationId xmlns:p14="http://schemas.microsoft.com/office/powerpoint/2010/main" val="376551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4</a:t>
            </a:fld>
            <a:endParaRPr lang="en-US"/>
          </a:p>
        </p:txBody>
      </p:sp>
    </p:spTree>
    <p:extLst>
      <p:ext uri="{BB962C8B-B14F-4D97-AF65-F5344CB8AC3E}">
        <p14:creationId xmlns:p14="http://schemas.microsoft.com/office/powerpoint/2010/main" val="1060951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 </a:t>
            </a: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44</a:t>
            </a:fld>
            <a:endParaRPr lang="en-US"/>
          </a:p>
        </p:txBody>
      </p:sp>
    </p:spTree>
    <p:extLst>
      <p:ext uri="{BB962C8B-B14F-4D97-AF65-F5344CB8AC3E}">
        <p14:creationId xmlns:p14="http://schemas.microsoft.com/office/powerpoint/2010/main" val="1644142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45</a:t>
            </a:fld>
            <a:endParaRPr lang="en-US"/>
          </a:p>
        </p:txBody>
      </p:sp>
    </p:spTree>
    <p:extLst>
      <p:ext uri="{BB962C8B-B14F-4D97-AF65-F5344CB8AC3E}">
        <p14:creationId xmlns:p14="http://schemas.microsoft.com/office/powerpoint/2010/main" val="980777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48</a:t>
            </a:fld>
            <a:endParaRPr lang="en-US"/>
          </a:p>
        </p:txBody>
      </p:sp>
    </p:spTree>
    <p:extLst>
      <p:ext uri="{BB962C8B-B14F-4D97-AF65-F5344CB8AC3E}">
        <p14:creationId xmlns:p14="http://schemas.microsoft.com/office/powerpoint/2010/main" val="2397424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49</a:t>
            </a:fld>
            <a:endParaRPr lang="en-US"/>
          </a:p>
        </p:txBody>
      </p:sp>
    </p:spTree>
    <p:extLst>
      <p:ext uri="{BB962C8B-B14F-4D97-AF65-F5344CB8AC3E}">
        <p14:creationId xmlns:p14="http://schemas.microsoft.com/office/powerpoint/2010/main" val="47401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52</a:t>
            </a:fld>
            <a:endParaRPr lang="en-US"/>
          </a:p>
        </p:txBody>
      </p:sp>
    </p:spTree>
    <p:extLst>
      <p:ext uri="{BB962C8B-B14F-4D97-AF65-F5344CB8AC3E}">
        <p14:creationId xmlns:p14="http://schemas.microsoft.com/office/powerpoint/2010/main" val="3017190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53</a:t>
            </a:fld>
            <a:endParaRPr lang="en-US"/>
          </a:p>
        </p:txBody>
      </p:sp>
    </p:spTree>
    <p:extLst>
      <p:ext uri="{BB962C8B-B14F-4D97-AF65-F5344CB8AC3E}">
        <p14:creationId xmlns:p14="http://schemas.microsoft.com/office/powerpoint/2010/main" val="3772224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54</a:t>
            </a:fld>
            <a:endParaRPr lang="en-US"/>
          </a:p>
        </p:txBody>
      </p:sp>
    </p:spTree>
    <p:extLst>
      <p:ext uri="{BB962C8B-B14F-4D97-AF65-F5344CB8AC3E}">
        <p14:creationId xmlns:p14="http://schemas.microsoft.com/office/powerpoint/2010/main" val="2097134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55</a:t>
            </a:fld>
            <a:endParaRPr lang="en-US"/>
          </a:p>
        </p:txBody>
      </p:sp>
    </p:spTree>
    <p:extLst>
      <p:ext uri="{BB962C8B-B14F-4D97-AF65-F5344CB8AC3E}">
        <p14:creationId xmlns:p14="http://schemas.microsoft.com/office/powerpoint/2010/main" val="105707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56</a:t>
            </a:fld>
            <a:endParaRPr lang="en-US"/>
          </a:p>
        </p:txBody>
      </p:sp>
    </p:spTree>
    <p:extLst>
      <p:ext uri="{BB962C8B-B14F-4D97-AF65-F5344CB8AC3E}">
        <p14:creationId xmlns:p14="http://schemas.microsoft.com/office/powerpoint/2010/main" val="333751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58</a:t>
            </a:fld>
            <a:endParaRPr lang="en-US"/>
          </a:p>
        </p:txBody>
      </p:sp>
    </p:spTree>
    <p:extLst>
      <p:ext uri="{BB962C8B-B14F-4D97-AF65-F5344CB8AC3E}">
        <p14:creationId xmlns:p14="http://schemas.microsoft.com/office/powerpoint/2010/main" val="299743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IgM and</a:t>
            </a:r>
            <a:r>
              <a:rPr lang="en-US" baseline="0" dirty="0" smtClean="0"/>
              <a:t> </a:t>
            </a:r>
            <a:r>
              <a:rPr lang="en-US" baseline="0" dirty="0" err="1" smtClean="0"/>
              <a:t>IgD</a:t>
            </a:r>
            <a:r>
              <a:rPr lang="en-US" baseline="0" dirty="0" smtClean="0"/>
              <a:t> on surface </a:t>
            </a: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5</a:t>
            </a:fld>
            <a:endParaRPr lang="en-US"/>
          </a:p>
        </p:txBody>
      </p:sp>
    </p:spTree>
    <p:extLst>
      <p:ext uri="{BB962C8B-B14F-4D97-AF65-F5344CB8AC3E}">
        <p14:creationId xmlns:p14="http://schemas.microsoft.com/office/powerpoint/2010/main" val="951772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564">
              <a:defRPr/>
            </a:pPr>
            <a:endParaRPr lang="en-US"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59</a:t>
            </a:fld>
            <a:endParaRPr lang="en-US"/>
          </a:p>
        </p:txBody>
      </p:sp>
    </p:spTree>
    <p:extLst>
      <p:ext uri="{BB962C8B-B14F-4D97-AF65-F5344CB8AC3E}">
        <p14:creationId xmlns:p14="http://schemas.microsoft.com/office/powerpoint/2010/main" val="19644752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60</a:t>
            </a:fld>
            <a:endParaRPr lang="en-US"/>
          </a:p>
        </p:txBody>
      </p:sp>
    </p:spTree>
    <p:extLst>
      <p:ext uri="{BB962C8B-B14F-4D97-AF65-F5344CB8AC3E}">
        <p14:creationId xmlns:p14="http://schemas.microsoft.com/office/powerpoint/2010/main" val="2037317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61</a:t>
            </a:fld>
            <a:endParaRPr lang="en-US"/>
          </a:p>
        </p:txBody>
      </p:sp>
    </p:spTree>
    <p:extLst>
      <p:ext uri="{BB962C8B-B14F-4D97-AF65-F5344CB8AC3E}">
        <p14:creationId xmlns:p14="http://schemas.microsoft.com/office/powerpoint/2010/main" val="123157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9760" lvl="1" indent="-353461">
              <a:spcBef>
                <a:spcPts val="567"/>
              </a:spcBef>
              <a:buClr>
                <a:srgbClr val="A2DFFF"/>
              </a:buClr>
              <a:buSzPct val="69565"/>
              <a:buFont typeface="Wingdings"/>
              <a:buChar char=""/>
              <a:tabLst>
                <a:tab pos="770415" algn="l"/>
              </a:tabLst>
            </a:pP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62</a:t>
            </a:fld>
            <a:endParaRPr lang="en-US"/>
          </a:p>
        </p:txBody>
      </p:sp>
    </p:spTree>
    <p:extLst>
      <p:ext uri="{BB962C8B-B14F-4D97-AF65-F5344CB8AC3E}">
        <p14:creationId xmlns:p14="http://schemas.microsoft.com/office/powerpoint/2010/main" val="1326697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64</a:t>
            </a:fld>
            <a:endParaRPr lang="en-US"/>
          </a:p>
        </p:txBody>
      </p:sp>
    </p:spTree>
    <p:extLst>
      <p:ext uri="{BB962C8B-B14F-4D97-AF65-F5344CB8AC3E}">
        <p14:creationId xmlns:p14="http://schemas.microsoft.com/office/powerpoint/2010/main" val="12264334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65</a:t>
            </a:fld>
            <a:endParaRPr lang="en-US"/>
          </a:p>
        </p:txBody>
      </p:sp>
    </p:spTree>
    <p:extLst>
      <p:ext uri="{BB962C8B-B14F-4D97-AF65-F5344CB8AC3E}">
        <p14:creationId xmlns:p14="http://schemas.microsoft.com/office/powerpoint/2010/main" val="16024650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66</a:t>
            </a:fld>
            <a:endParaRPr lang="en-US"/>
          </a:p>
        </p:txBody>
      </p:sp>
    </p:spTree>
    <p:extLst>
      <p:ext uri="{BB962C8B-B14F-4D97-AF65-F5344CB8AC3E}">
        <p14:creationId xmlns:p14="http://schemas.microsoft.com/office/powerpoint/2010/main" val="2794232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67</a:t>
            </a:fld>
            <a:endParaRPr lang="en-US"/>
          </a:p>
        </p:txBody>
      </p:sp>
    </p:spTree>
    <p:extLst>
      <p:ext uri="{BB962C8B-B14F-4D97-AF65-F5344CB8AC3E}">
        <p14:creationId xmlns:p14="http://schemas.microsoft.com/office/powerpoint/2010/main" val="42522184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68</a:t>
            </a:fld>
            <a:endParaRPr lang="en-US"/>
          </a:p>
        </p:txBody>
      </p:sp>
    </p:spTree>
    <p:extLst>
      <p:ext uri="{BB962C8B-B14F-4D97-AF65-F5344CB8AC3E}">
        <p14:creationId xmlns:p14="http://schemas.microsoft.com/office/powerpoint/2010/main" val="3784993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69</a:t>
            </a:fld>
            <a:endParaRPr lang="en-US"/>
          </a:p>
        </p:txBody>
      </p:sp>
    </p:spTree>
    <p:extLst>
      <p:ext uri="{BB962C8B-B14F-4D97-AF65-F5344CB8AC3E}">
        <p14:creationId xmlns:p14="http://schemas.microsoft.com/office/powerpoint/2010/main" val="331644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Diagnosis</a:t>
            </a:r>
            <a:r>
              <a:rPr lang="en-US" baseline="0" dirty="0" smtClean="0"/>
              <a:t> based on a combination of </a:t>
            </a: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8</a:t>
            </a:fld>
            <a:endParaRPr lang="en-US"/>
          </a:p>
        </p:txBody>
      </p:sp>
    </p:spTree>
    <p:extLst>
      <p:ext uri="{BB962C8B-B14F-4D97-AF65-F5344CB8AC3E}">
        <p14:creationId xmlns:p14="http://schemas.microsoft.com/office/powerpoint/2010/main" val="15395630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71</a:t>
            </a:fld>
            <a:endParaRPr lang="en-US"/>
          </a:p>
        </p:txBody>
      </p:sp>
    </p:spTree>
    <p:extLst>
      <p:ext uri="{BB962C8B-B14F-4D97-AF65-F5344CB8AC3E}">
        <p14:creationId xmlns:p14="http://schemas.microsoft.com/office/powerpoint/2010/main" val="3166925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72</a:t>
            </a:fld>
            <a:endParaRPr lang="en-US"/>
          </a:p>
        </p:txBody>
      </p:sp>
    </p:spTree>
    <p:extLst>
      <p:ext uri="{BB962C8B-B14F-4D97-AF65-F5344CB8AC3E}">
        <p14:creationId xmlns:p14="http://schemas.microsoft.com/office/powerpoint/2010/main" val="10514503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73</a:t>
            </a:fld>
            <a:endParaRPr lang="en-US"/>
          </a:p>
        </p:txBody>
      </p:sp>
    </p:spTree>
    <p:extLst>
      <p:ext uri="{BB962C8B-B14F-4D97-AF65-F5344CB8AC3E}">
        <p14:creationId xmlns:p14="http://schemas.microsoft.com/office/powerpoint/2010/main" val="4331034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75</a:t>
            </a:fld>
            <a:endParaRPr lang="en-US"/>
          </a:p>
        </p:txBody>
      </p:sp>
    </p:spTree>
    <p:extLst>
      <p:ext uri="{BB962C8B-B14F-4D97-AF65-F5344CB8AC3E}">
        <p14:creationId xmlns:p14="http://schemas.microsoft.com/office/powerpoint/2010/main" val="14505553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77</a:t>
            </a:fld>
            <a:endParaRPr lang="en-US"/>
          </a:p>
        </p:txBody>
      </p:sp>
    </p:spTree>
    <p:extLst>
      <p:ext uri="{BB962C8B-B14F-4D97-AF65-F5344CB8AC3E}">
        <p14:creationId xmlns:p14="http://schemas.microsoft.com/office/powerpoint/2010/main" val="32587565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78</a:t>
            </a:fld>
            <a:endParaRPr lang="en-US"/>
          </a:p>
        </p:txBody>
      </p:sp>
    </p:spTree>
    <p:extLst>
      <p:ext uri="{BB962C8B-B14F-4D97-AF65-F5344CB8AC3E}">
        <p14:creationId xmlns:p14="http://schemas.microsoft.com/office/powerpoint/2010/main" val="15859854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82</a:t>
            </a:fld>
            <a:endParaRPr lang="en-US"/>
          </a:p>
        </p:txBody>
      </p:sp>
    </p:spTree>
    <p:extLst>
      <p:ext uri="{BB962C8B-B14F-4D97-AF65-F5344CB8AC3E}">
        <p14:creationId xmlns:p14="http://schemas.microsoft.com/office/powerpoint/2010/main" val="5923701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83</a:t>
            </a:fld>
            <a:endParaRPr lang="en-US"/>
          </a:p>
        </p:txBody>
      </p:sp>
    </p:spTree>
    <p:extLst>
      <p:ext uri="{BB962C8B-B14F-4D97-AF65-F5344CB8AC3E}">
        <p14:creationId xmlns:p14="http://schemas.microsoft.com/office/powerpoint/2010/main" val="20849302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85</a:t>
            </a:fld>
            <a:endParaRPr lang="en-US"/>
          </a:p>
        </p:txBody>
      </p:sp>
    </p:spTree>
    <p:extLst>
      <p:ext uri="{BB962C8B-B14F-4D97-AF65-F5344CB8AC3E}">
        <p14:creationId xmlns:p14="http://schemas.microsoft.com/office/powerpoint/2010/main" val="19537859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22241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9</a:t>
            </a:fld>
            <a:endParaRPr lang="en-US"/>
          </a:p>
        </p:txBody>
      </p:sp>
    </p:spTree>
    <p:extLst>
      <p:ext uri="{BB962C8B-B14F-4D97-AF65-F5344CB8AC3E}">
        <p14:creationId xmlns:p14="http://schemas.microsoft.com/office/powerpoint/2010/main" val="39848102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3720146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An  </a:t>
            </a:r>
          </a:p>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8188927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sz="1400" baseline="30000" dirty="0"/>
          </a:p>
        </p:txBody>
      </p:sp>
      <p:sp>
        <p:nvSpPr>
          <p:cNvPr id="4" name="Slide Number Placeholder 3"/>
          <p:cNvSpPr>
            <a:spLocks noGrp="1"/>
          </p:cNvSpPr>
          <p:nvPr>
            <p:ph type="sldNum" sz="quarter" idx="10"/>
          </p:nvPr>
        </p:nvSpPr>
        <p:spPr/>
        <p:txBody>
          <a:bodyPr/>
          <a:lstStyle/>
          <a:p>
            <a:fld id="{04D46F70-E83A-4D8E-8DD9-316DFD3C462C}" type="slidenum">
              <a:rPr lang="en-US" smtClean="0"/>
              <a:t>89</a:t>
            </a:fld>
            <a:endParaRPr lang="en-US"/>
          </a:p>
        </p:txBody>
      </p:sp>
    </p:spTree>
    <p:extLst>
      <p:ext uri="{BB962C8B-B14F-4D97-AF65-F5344CB8AC3E}">
        <p14:creationId xmlns:p14="http://schemas.microsoft.com/office/powerpoint/2010/main" val="2140234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10</a:t>
            </a:fld>
            <a:endParaRPr lang="en-US"/>
          </a:p>
        </p:txBody>
      </p:sp>
    </p:spTree>
    <p:extLst>
      <p:ext uri="{BB962C8B-B14F-4D97-AF65-F5344CB8AC3E}">
        <p14:creationId xmlns:p14="http://schemas.microsoft.com/office/powerpoint/2010/main" val="342033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14</a:t>
            </a:fld>
            <a:endParaRPr lang="en-US"/>
          </a:p>
        </p:txBody>
      </p:sp>
    </p:spTree>
    <p:extLst>
      <p:ext uri="{BB962C8B-B14F-4D97-AF65-F5344CB8AC3E}">
        <p14:creationId xmlns:p14="http://schemas.microsoft.com/office/powerpoint/2010/main" val="233079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a:p>
        </p:txBody>
      </p:sp>
      <p:sp>
        <p:nvSpPr>
          <p:cNvPr id="4" name="Slide Number Placeholder 3"/>
          <p:cNvSpPr>
            <a:spLocks noGrp="1"/>
          </p:cNvSpPr>
          <p:nvPr>
            <p:ph type="sldNum" sz="quarter" idx="10"/>
          </p:nvPr>
        </p:nvSpPr>
        <p:spPr/>
        <p:txBody>
          <a:bodyPr/>
          <a:lstStyle/>
          <a:p>
            <a:fld id="{04D46F70-E83A-4D8E-8DD9-316DFD3C462C}" type="slidenum">
              <a:rPr lang="en-US" smtClean="0"/>
              <a:t>15</a:t>
            </a:fld>
            <a:endParaRPr lang="en-US"/>
          </a:p>
        </p:txBody>
      </p:sp>
    </p:spTree>
    <p:extLst>
      <p:ext uri="{BB962C8B-B14F-4D97-AF65-F5344CB8AC3E}">
        <p14:creationId xmlns:p14="http://schemas.microsoft.com/office/powerpoint/2010/main" val="2942397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DC7C8A2-9A85-4212-8E2E-A49D2372FC33}" type="datetimeFigureOut">
              <a:rPr lang="en-US" smtClean="0"/>
              <a:t>5/7/2018</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1A4BA9E1-87FA-4F2A-A4E5-E32A458212D0}" type="slidenum">
              <a:rPr lang="en-US" smtClean="0"/>
              <a:t>‹#›</a:t>
            </a:fld>
            <a:endParaRPr lang="en-US"/>
          </a:p>
        </p:txBody>
      </p:sp>
    </p:spTree>
    <p:extLst>
      <p:ext uri="{BB962C8B-B14F-4D97-AF65-F5344CB8AC3E}">
        <p14:creationId xmlns:p14="http://schemas.microsoft.com/office/powerpoint/2010/main" val="345500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C7C8A2-9A85-4212-8E2E-A49D2372FC33}"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BA9E1-87FA-4F2A-A4E5-E32A458212D0}" type="slidenum">
              <a:rPr lang="en-US" smtClean="0"/>
              <a:t>‹#›</a:t>
            </a:fld>
            <a:endParaRPr lang="en-US"/>
          </a:p>
        </p:txBody>
      </p:sp>
    </p:spTree>
    <p:extLst>
      <p:ext uri="{BB962C8B-B14F-4D97-AF65-F5344CB8AC3E}">
        <p14:creationId xmlns:p14="http://schemas.microsoft.com/office/powerpoint/2010/main" val="147178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C7C8A2-9A85-4212-8E2E-A49D2372FC33}"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BA9E1-87FA-4F2A-A4E5-E32A458212D0}" type="slidenum">
              <a:rPr lang="en-US" smtClean="0"/>
              <a:t>‹#›</a:t>
            </a:fld>
            <a:endParaRPr lang="en-US"/>
          </a:p>
        </p:txBody>
      </p:sp>
    </p:spTree>
    <p:extLst>
      <p:ext uri="{BB962C8B-B14F-4D97-AF65-F5344CB8AC3E}">
        <p14:creationId xmlns:p14="http://schemas.microsoft.com/office/powerpoint/2010/main" val="1684359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C7C8A2-9A85-4212-8E2E-A49D2372FC33}"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BA9E1-87FA-4F2A-A4E5-E32A458212D0}"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4110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C7C8A2-9A85-4212-8E2E-A49D2372FC33}"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BA9E1-87FA-4F2A-A4E5-E32A458212D0}" type="slidenum">
              <a:rPr lang="en-US" smtClean="0"/>
              <a:t>‹#›</a:t>
            </a:fld>
            <a:endParaRPr lang="en-US"/>
          </a:p>
        </p:txBody>
      </p:sp>
    </p:spTree>
    <p:extLst>
      <p:ext uri="{BB962C8B-B14F-4D97-AF65-F5344CB8AC3E}">
        <p14:creationId xmlns:p14="http://schemas.microsoft.com/office/powerpoint/2010/main" val="1478240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DC7C8A2-9A85-4212-8E2E-A49D2372FC33}"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4BA9E1-87FA-4F2A-A4E5-E32A458212D0}" type="slidenum">
              <a:rPr lang="en-US" smtClean="0"/>
              <a:t>‹#›</a:t>
            </a:fld>
            <a:endParaRPr lang="en-US"/>
          </a:p>
        </p:txBody>
      </p:sp>
    </p:spTree>
    <p:extLst>
      <p:ext uri="{BB962C8B-B14F-4D97-AF65-F5344CB8AC3E}">
        <p14:creationId xmlns:p14="http://schemas.microsoft.com/office/powerpoint/2010/main" val="3342924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DC7C8A2-9A85-4212-8E2E-A49D2372FC33}"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4BA9E1-87FA-4F2A-A4E5-E32A458212D0}" type="slidenum">
              <a:rPr lang="en-US" smtClean="0"/>
              <a:t>‹#›</a:t>
            </a:fld>
            <a:endParaRPr lang="en-US"/>
          </a:p>
        </p:txBody>
      </p:sp>
    </p:spTree>
    <p:extLst>
      <p:ext uri="{BB962C8B-B14F-4D97-AF65-F5344CB8AC3E}">
        <p14:creationId xmlns:p14="http://schemas.microsoft.com/office/powerpoint/2010/main" val="1933595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C7C8A2-9A85-4212-8E2E-A49D2372FC33}"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BA9E1-87FA-4F2A-A4E5-E32A458212D0}" type="slidenum">
              <a:rPr lang="en-US" smtClean="0"/>
              <a:t>‹#›</a:t>
            </a:fld>
            <a:endParaRPr lang="en-US"/>
          </a:p>
        </p:txBody>
      </p:sp>
    </p:spTree>
    <p:extLst>
      <p:ext uri="{BB962C8B-B14F-4D97-AF65-F5344CB8AC3E}">
        <p14:creationId xmlns:p14="http://schemas.microsoft.com/office/powerpoint/2010/main" val="1840922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C7C8A2-9A85-4212-8E2E-A49D2372FC33}"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BA9E1-87FA-4F2A-A4E5-E32A458212D0}" type="slidenum">
              <a:rPr lang="en-US" smtClean="0"/>
              <a:t>‹#›</a:t>
            </a:fld>
            <a:endParaRPr lang="en-US"/>
          </a:p>
        </p:txBody>
      </p:sp>
    </p:spTree>
    <p:extLst>
      <p:ext uri="{BB962C8B-B14F-4D97-AF65-F5344CB8AC3E}">
        <p14:creationId xmlns:p14="http://schemas.microsoft.com/office/powerpoint/2010/main" val="2427253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C7C8A2-9A85-4212-8E2E-A49D2372FC33}"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BA9E1-87FA-4F2A-A4E5-E32A458212D0}" type="slidenum">
              <a:rPr lang="en-US" smtClean="0"/>
              <a:t>‹#›</a:t>
            </a:fld>
            <a:endParaRPr lang="en-US"/>
          </a:p>
        </p:txBody>
      </p:sp>
    </p:spTree>
    <p:extLst>
      <p:ext uri="{BB962C8B-B14F-4D97-AF65-F5344CB8AC3E}">
        <p14:creationId xmlns:p14="http://schemas.microsoft.com/office/powerpoint/2010/main" val="40646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C7C8A2-9A85-4212-8E2E-A49D2372FC33}"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BA9E1-87FA-4F2A-A4E5-E32A458212D0}" type="slidenum">
              <a:rPr lang="en-US" smtClean="0"/>
              <a:t>‹#›</a:t>
            </a:fld>
            <a:endParaRPr lang="en-US"/>
          </a:p>
        </p:txBody>
      </p:sp>
    </p:spTree>
    <p:extLst>
      <p:ext uri="{BB962C8B-B14F-4D97-AF65-F5344CB8AC3E}">
        <p14:creationId xmlns:p14="http://schemas.microsoft.com/office/powerpoint/2010/main" val="313807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C7C8A2-9A85-4212-8E2E-A49D2372FC33}"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BA9E1-87FA-4F2A-A4E5-E32A458212D0}" type="slidenum">
              <a:rPr lang="en-US" smtClean="0"/>
              <a:t>‹#›</a:t>
            </a:fld>
            <a:endParaRPr lang="en-US"/>
          </a:p>
        </p:txBody>
      </p:sp>
    </p:spTree>
    <p:extLst>
      <p:ext uri="{BB962C8B-B14F-4D97-AF65-F5344CB8AC3E}">
        <p14:creationId xmlns:p14="http://schemas.microsoft.com/office/powerpoint/2010/main" val="118088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C7C8A2-9A85-4212-8E2E-A49D2372FC33}"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BA9E1-87FA-4F2A-A4E5-E32A458212D0}" type="slidenum">
              <a:rPr lang="en-US" smtClean="0"/>
              <a:t>‹#›</a:t>
            </a:fld>
            <a:endParaRPr lang="en-US"/>
          </a:p>
        </p:txBody>
      </p:sp>
    </p:spTree>
    <p:extLst>
      <p:ext uri="{BB962C8B-B14F-4D97-AF65-F5344CB8AC3E}">
        <p14:creationId xmlns:p14="http://schemas.microsoft.com/office/powerpoint/2010/main" val="2799197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C7C8A2-9A85-4212-8E2E-A49D2372FC33}"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4BA9E1-87FA-4F2A-A4E5-E32A458212D0}" type="slidenum">
              <a:rPr lang="en-US" smtClean="0"/>
              <a:t>‹#›</a:t>
            </a:fld>
            <a:endParaRPr lang="en-US"/>
          </a:p>
        </p:txBody>
      </p:sp>
    </p:spTree>
    <p:extLst>
      <p:ext uri="{BB962C8B-B14F-4D97-AF65-F5344CB8AC3E}">
        <p14:creationId xmlns:p14="http://schemas.microsoft.com/office/powerpoint/2010/main" val="77801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7C8A2-9A85-4212-8E2E-A49D2372FC33}"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4BA9E1-87FA-4F2A-A4E5-E32A458212D0}" type="slidenum">
              <a:rPr lang="en-US" smtClean="0"/>
              <a:t>‹#›</a:t>
            </a:fld>
            <a:endParaRPr lang="en-US"/>
          </a:p>
        </p:txBody>
      </p:sp>
    </p:spTree>
    <p:extLst>
      <p:ext uri="{BB962C8B-B14F-4D97-AF65-F5344CB8AC3E}">
        <p14:creationId xmlns:p14="http://schemas.microsoft.com/office/powerpoint/2010/main" val="242685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C7C8A2-9A85-4212-8E2E-A49D2372FC33}"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BA9E1-87FA-4F2A-A4E5-E32A458212D0}" type="slidenum">
              <a:rPr lang="en-US" smtClean="0"/>
              <a:t>‹#›</a:t>
            </a:fld>
            <a:endParaRPr lang="en-US"/>
          </a:p>
        </p:txBody>
      </p:sp>
    </p:spTree>
    <p:extLst>
      <p:ext uri="{BB962C8B-B14F-4D97-AF65-F5344CB8AC3E}">
        <p14:creationId xmlns:p14="http://schemas.microsoft.com/office/powerpoint/2010/main" val="158492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C7C8A2-9A85-4212-8E2E-A49D2372FC33}"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BA9E1-87FA-4F2A-A4E5-E32A458212D0}" type="slidenum">
              <a:rPr lang="en-US" smtClean="0"/>
              <a:t>‹#›</a:t>
            </a:fld>
            <a:endParaRPr lang="en-US"/>
          </a:p>
        </p:txBody>
      </p:sp>
    </p:spTree>
    <p:extLst>
      <p:ext uri="{BB962C8B-B14F-4D97-AF65-F5344CB8AC3E}">
        <p14:creationId xmlns:p14="http://schemas.microsoft.com/office/powerpoint/2010/main" val="72528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C7C8A2-9A85-4212-8E2E-A49D2372FC33}" type="datetimeFigureOut">
              <a:rPr lang="en-US" smtClean="0"/>
              <a:t>5/7/2018</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A4BA9E1-87FA-4F2A-A4E5-E32A458212D0}" type="slidenum">
              <a:rPr lang="en-US" smtClean="0"/>
              <a:t>‹#›</a:t>
            </a:fld>
            <a:endParaRPr lang="en-US"/>
          </a:p>
        </p:txBody>
      </p:sp>
    </p:spTree>
    <p:extLst>
      <p:ext uri="{BB962C8B-B14F-4D97-AF65-F5344CB8AC3E}">
        <p14:creationId xmlns:p14="http://schemas.microsoft.com/office/powerpoint/2010/main" val="425783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cancer.gov/PublishedContent/MediaLinks/666474.htm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69.emf"/></Relationships>
</file>

<file path=ppt/slides/_rels/slide74.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4321" y="146538"/>
            <a:ext cx="8791575" cy="2387600"/>
          </a:xfrm>
        </p:spPr>
        <p:txBody>
          <a:bodyPr/>
          <a:lstStyle/>
          <a:p>
            <a:r>
              <a:rPr lang="en-US" dirty="0" smtClean="0"/>
              <a:t>Multiple myeloma: What’s new?</a:t>
            </a:r>
            <a:endParaRPr lang="en-US" dirty="0"/>
          </a:p>
        </p:txBody>
      </p:sp>
      <p:sp>
        <p:nvSpPr>
          <p:cNvPr id="3" name="Subtitle 2"/>
          <p:cNvSpPr>
            <a:spLocks noGrp="1"/>
          </p:cNvSpPr>
          <p:nvPr>
            <p:ph type="subTitle" idx="1"/>
          </p:nvPr>
        </p:nvSpPr>
        <p:spPr/>
        <p:txBody>
          <a:bodyPr/>
          <a:lstStyle/>
          <a:p>
            <a:r>
              <a:rPr lang="en-US" dirty="0" smtClean="0"/>
              <a:t>Grace B. Athas, Ph.D. </a:t>
            </a:r>
            <a:r>
              <a:rPr lang="en-US" smtClean="0"/>
              <a:t>MLS</a:t>
            </a:r>
            <a:endParaRPr lang="en-US" dirty="0" smtClean="0"/>
          </a:p>
          <a:p>
            <a:r>
              <a:rPr lang="en-US" dirty="0" smtClean="0"/>
              <a:t>Department of pathology, LSUHSC</a:t>
            </a:r>
          </a:p>
          <a:p>
            <a:r>
              <a:rPr lang="en-US" dirty="0" smtClean="0"/>
              <a:t>CLPC Spring seminar series, 2018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0109" y="2534138"/>
            <a:ext cx="4542692" cy="3028462"/>
          </a:xfrm>
          <a:prstGeom prst="rect">
            <a:avLst/>
          </a:prstGeom>
        </p:spPr>
      </p:pic>
    </p:spTree>
    <p:extLst>
      <p:ext uri="{BB962C8B-B14F-4D97-AF65-F5344CB8AC3E}">
        <p14:creationId xmlns:p14="http://schemas.microsoft.com/office/powerpoint/2010/main" val="1816795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067800" cy="1096962"/>
          </a:xfrm>
        </p:spPr>
        <p:txBody>
          <a:bodyPr/>
          <a:lstStyle/>
          <a:p>
            <a:r>
              <a:rPr lang="en-US" dirty="0" smtClean="0"/>
              <a:t>SERUM PROTEIN ELECTROPHORESIS (SPEP)</a:t>
            </a:r>
            <a:endParaRPr lang="en-US" dirty="0"/>
          </a:p>
        </p:txBody>
      </p:sp>
      <p:sp>
        <p:nvSpPr>
          <p:cNvPr id="3" name="Slide Number Placeholder 2"/>
          <p:cNvSpPr>
            <a:spLocks noGrp="1"/>
          </p:cNvSpPr>
          <p:nvPr>
            <p:ph type="sldNum" sz="quarter" idx="12"/>
          </p:nvPr>
        </p:nvSpPr>
        <p:spPr/>
        <p:txBody>
          <a:bodyPr/>
          <a:lstStyle/>
          <a:p>
            <a:pPr>
              <a:defRPr/>
            </a:pPr>
            <a:fld id="{7D768DD9-741A-421A-AFBA-07E280A04740}" type="slidenum">
              <a:rPr lang="en-US" smtClean="0"/>
              <a:pPr>
                <a:defRPr/>
              </a:pPr>
              <a:t>10</a:t>
            </a:fld>
            <a:endParaRPr lang="en-US"/>
          </a:p>
        </p:txBody>
      </p:sp>
      <p:pic>
        <p:nvPicPr>
          <p:cNvPr id="4" name="Picture 3"/>
          <p:cNvPicPr>
            <a:picLocks noChangeAspect="1"/>
          </p:cNvPicPr>
          <p:nvPr/>
        </p:nvPicPr>
        <p:blipFill>
          <a:blip r:embed="rId3"/>
          <a:stretch>
            <a:fillRect/>
          </a:stretch>
        </p:blipFill>
        <p:spPr>
          <a:xfrm>
            <a:off x="1111171" y="1906117"/>
            <a:ext cx="5278054" cy="3853945"/>
          </a:xfrm>
          <a:prstGeom prst="rect">
            <a:avLst/>
          </a:prstGeom>
        </p:spPr>
      </p:pic>
      <p:pic>
        <p:nvPicPr>
          <p:cNvPr id="1026" name="Picture 2" descr="Image result for spep -monoclonal spi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349" y="1897170"/>
            <a:ext cx="4125531" cy="386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033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526" y="-152426"/>
            <a:ext cx="9905998" cy="1478570"/>
          </a:xfrm>
        </p:spPr>
        <p:txBody>
          <a:bodyPr/>
          <a:lstStyle/>
          <a:p>
            <a:r>
              <a:rPr lang="en-US" dirty="0" err="1" smtClean="0"/>
              <a:t>Immunofixation</a:t>
            </a:r>
            <a:r>
              <a:rPr lang="en-US" dirty="0" smtClean="0"/>
              <a:t>, IFE</a:t>
            </a:r>
            <a:endParaRPr lang="en-US" dirty="0"/>
          </a:p>
        </p:txBody>
      </p:sp>
      <p:sp>
        <p:nvSpPr>
          <p:cNvPr id="3" name="Slide Number Placeholder 2"/>
          <p:cNvSpPr>
            <a:spLocks noGrp="1"/>
          </p:cNvSpPr>
          <p:nvPr>
            <p:ph type="sldNum" sz="quarter" idx="12"/>
          </p:nvPr>
        </p:nvSpPr>
        <p:spPr/>
        <p:txBody>
          <a:bodyPr/>
          <a:lstStyle/>
          <a:p>
            <a:pPr>
              <a:defRPr/>
            </a:pPr>
            <a:fld id="{7D768DD9-741A-421A-AFBA-07E280A04740}" type="slidenum">
              <a:rPr lang="en-US" smtClean="0"/>
              <a:pPr>
                <a:defRPr/>
              </a:pPr>
              <a:t>11</a:t>
            </a:fld>
            <a:endParaRPr lang="en-US"/>
          </a:p>
        </p:txBody>
      </p:sp>
      <p:pic>
        <p:nvPicPr>
          <p:cNvPr id="1026" name="Picture 2" descr="Image result for immunofix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7671" y="1805649"/>
            <a:ext cx="5171342" cy="395320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239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SERUM PROTEIN ELECTROPHORESIS (SPEP)</a:t>
            </a:r>
            <a:br>
              <a:rPr lang="en-US" altLang="en-US" dirty="0"/>
            </a:br>
            <a:r>
              <a:rPr lang="en-US" altLang="en-US" dirty="0">
                <a:cs typeface="Arial" charset="0"/>
              </a:rPr>
              <a:t>IFE: SUBTYPES THE M-SPIKE COMPONENT </a:t>
            </a:r>
            <a:endParaRPr lang="en-US" dirty="0"/>
          </a:p>
        </p:txBody>
      </p:sp>
      <p:pic>
        <p:nvPicPr>
          <p:cNvPr id="4" name="Content Placeholder 3"/>
          <p:cNvPicPr>
            <a:picLocks noGrp="1" noChangeAspect="1"/>
          </p:cNvPicPr>
          <p:nvPr>
            <p:ph idx="1"/>
          </p:nvPr>
        </p:nvPicPr>
        <p:blipFill>
          <a:blip r:embed="rId2"/>
          <a:stretch>
            <a:fillRect/>
          </a:stretch>
        </p:blipFill>
        <p:spPr>
          <a:xfrm>
            <a:off x="1919943" y="2097088"/>
            <a:ext cx="6700051" cy="4151312"/>
          </a:xfrm>
          <a:prstGeom prst="rect">
            <a:avLst/>
          </a:prstGeom>
        </p:spPr>
      </p:pic>
    </p:spTree>
    <p:extLst>
      <p:ext uri="{BB962C8B-B14F-4D97-AF65-F5344CB8AC3E}">
        <p14:creationId xmlns:p14="http://schemas.microsoft.com/office/powerpoint/2010/main" val="2950440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494" y="0"/>
            <a:ext cx="9905998" cy="955964"/>
          </a:xfrm>
        </p:spPr>
        <p:txBody>
          <a:bodyPr/>
          <a:lstStyle/>
          <a:p>
            <a:r>
              <a:rPr lang="en-US" dirty="0" smtClean="0"/>
              <a:t>More about monoclonal proteins in mm</a:t>
            </a:r>
            <a:endParaRPr lang="en-US" dirty="0"/>
          </a:p>
        </p:txBody>
      </p:sp>
      <p:sp>
        <p:nvSpPr>
          <p:cNvPr id="3" name="Content Placeholder 2"/>
          <p:cNvSpPr>
            <a:spLocks noGrp="1"/>
          </p:cNvSpPr>
          <p:nvPr>
            <p:ph idx="1"/>
          </p:nvPr>
        </p:nvSpPr>
        <p:spPr>
          <a:xfrm>
            <a:off x="921494" y="727590"/>
            <a:ext cx="9203373" cy="6033427"/>
          </a:xfrm>
        </p:spPr>
        <p:txBody>
          <a:bodyPr>
            <a:normAutofit fontScale="85000" lnSpcReduction="20000"/>
          </a:bodyPr>
          <a:lstStyle/>
          <a:p>
            <a:r>
              <a:rPr lang="en-US" sz="2600" dirty="0" smtClean="0"/>
              <a:t>75-85% have serum monoclonal IG</a:t>
            </a:r>
          </a:p>
          <a:p>
            <a:pPr lvl="1"/>
            <a:r>
              <a:rPr lang="en-US" sz="2600" dirty="0" smtClean="0"/>
              <a:t>IgG &gt;&gt;&gt; IgA; other types rare</a:t>
            </a:r>
          </a:p>
          <a:p>
            <a:pPr lvl="1"/>
            <a:r>
              <a:rPr lang="en-US" sz="2600" dirty="0" smtClean="0"/>
              <a:t>Both heavy and light chain</a:t>
            </a:r>
          </a:p>
          <a:p>
            <a:pPr lvl="1"/>
            <a:r>
              <a:rPr lang="en-US" sz="2600" dirty="0" err="1" smtClean="0"/>
              <a:t>Paraprotein</a:t>
            </a:r>
            <a:r>
              <a:rPr lang="en-US" sz="2600" dirty="0"/>
              <a:t> </a:t>
            </a:r>
            <a:r>
              <a:rPr lang="en-US" sz="2600" dirty="0" smtClean="0"/>
              <a:t>–M component- M Spike –Monoclonal Spike –on electrophoresis</a:t>
            </a:r>
          </a:p>
          <a:p>
            <a:r>
              <a:rPr lang="en-US" sz="2600" dirty="0" smtClean="0"/>
              <a:t>10-20% make light chains only</a:t>
            </a:r>
          </a:p>
          <a:p>
            <a:pPr lvl="1"/>
            <a:r>
              <a:rPr lang="en-US" sz="2600" dirty="0" smtClean="0"/>
              <a:t>Rapid renal excretion</a:t>
            </a:r>
          </a:p>
          <a:p>
            <a:pPr lvl="1"/>
            <a:r>
              <a:rPr lang="en-US" sz="2600" dirty="0" smtClean="0"/>
              <a:t>Serum </a:t>
            </a:r>
            <a:r>
              <a:rPr lang="en-US" sz="2600" dirty="0" err="1" smtClean="0"/>
              <a:t>paraprotein</a:t>
            </a:r>
            <a:r>
              <a:rPr lang="en-US" sz="2600" dirty="0" smtClean="0"/>
              <a:t> may be absent</a:t>
            </a:r>
          </a:p>
          <a:p>
            <a:pPr lvl="1"/>
            <a:r>
              <a:rPr lang="en-US" sz="2600" dirty="0" smtClean="0"/>
              <a:t>Found on urine electrophoresis (UPEP)</a:t>
            </a:r>
          </a:p>
          <a:p>
            <a:r>
              <a:rPr lang="en-US" sz="2600" dirty="0" smtClean="0"/>
              <a:t>5% Non-secretory myeloma (rare)</a:t>
            </a:r>
          </a:p>
          <a:p>
            <a:r>
              <a:rPr lang="en-US" sz="2600" dirty="0" smtClean="0"/>
              <a:t>Other causes of monoclonal proteins</a:t>
            </a:r>
          </a:p>
          <a:p>
            <a:pPr lvl="1"/>
            <a:r>
              <a:rPr lang="en-US" sz="2600" dirty="0" smtClean="0"/>
              <a:t>B cell lymphomas</a:t>
            </a:r>
          </a:p>
          <a:p>
            <a:pPr lvl="1"/>
            <a:r>
              <a:rPr lang="en-US" sz="2600" dirty="0" smtClean="0"/>
              <a:t>Autoimmune disease</a:t>
            </a:r>
          </a:p>
          <a:p>
            <a:pPr lvl="1"/>
            <a:r>
              <a:rPr lang="en-US" sz="2600" dirty="0" smtClean="0"/>
              <a:t>HIV infection</a:t>
            </a:r>
          </a:p>
          <a:p>
            <a:endParaRPr lang="en-US" dirty="0" smtClean="0"/>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110881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517" y="121630"/>
            <a:ext cx="9905998" cy="1109293"/>
          </a:xfrm>
        </p:spPr>
        <p:txBody>
          <a:bodyPr/>
          <a:lstStyle/>
          <a:p>
            <a:r>
              <a:rPr lang="en-US" dirty="0" smtClean="0"/>
              <a:t>Serum Free Light Chains</a:t>
            </a:r>
            <a:endParaRPr lang="en-US" dirty="0"/>
          </a:p>
        </p:txBody>
      </p:sp>
      <p:sp>
        <p:nvSpPr>
          <p:cNvPr id="3" name="Content Placeholder 2"/>
          <p:cNvSpPr>
            <a:spLocks noGrp="1"/>
          </p:cNvSpPr>
          <p:nvPr>
            <p:ph idx="1"/>
          </p:nvPr>
        </p:nvSpPr>
        <p:spPr>
          <a:xfrm>
            <a:off x="1676400" y="983673"/>
            <a:ext cx="8839200" cy="5763491"/>
          </a:xfrm>
        </p:spPr>
        <p:txBody>
          <a:bodyPr>
            <a:normAutofit/>
          </a:bodyPr>
          <a:lstStyle/>
          <a:p>
            <a:r>
              <a:rPr lang="en-US" sz="2000" dirty="0"/>
              <a:t>2 types of light chains, kappa or κ and lambda or λ</a:t>
            </a:r>
          </a:p>
          <a:p>
            <a:r>
              <a:rPr lang="en-US" sz="2000" dirty="0"/>
              <a:t>Each plasma cell produces only one type of heavy and light chain</a:t>
            </a:r>
          </a:p>
          <a:p>
            <a:r>
              <a:rPr lang="en-US" sz="2000" dirty="0"/>
              <a:t>Heavy and light chains are produced separately within the plasma cells and are assembled to form a whole (“intact”) immunoglobulin</a:t>
            </a:r>
          </a:p>
          <a:p>
            <a:r>
              <a:rPr lang="en-US" sz="2000" dirty="0"/>
              <a:t>Light chains attached to heavy chains: “bound light chains”</a:t>
            </a:r>
          </a:p>
          <a:p>
            <a:r>
              <a:rPr lang="en-US" sz="2000" dirty="0"/>
              <a:t>Light chains not attached to the heavy chains: </a:t>
            </a:r>
            <a:r>
              <a:rPr lang="en-US" sz="2000" b="1" dirty="0"/>
              <a:t>“FREE LIGHT CHAINS” </a:t>
            </a:r>
          </a:p>
          <a:p>
            <a:r>
              <a:rPr lang="en-US" sz="2000" dirty="0"/>
              <a:t>Plasma cells typically produce more light chains than are required to create whole immunoglobulins or monoclonal proteins</a:t>
            </a:r>
          </a:p>
          <a:p>
            <a:r>
              <a:rPr lang="en-US" sz="2000" dirty="0"/>
              <a:t>THE EXCESS LIGHT CHAINS ENTER THE BLOODSTREAM AS “FREE LIGHT CHAINS”</a:t>
            </a:r>
          </a:p>
          <a:p>
            <a:r>
              <a:rPr lang="en-US" sz="2000" dirty="0"/>
              <a:t>For myeloma patients, the amount of free light chain production is linked to the activity of myeloma cell growth:</a:t>
            </a:r>
          </a:p>
          <a:p>
            <a:pPr lvl="1"/>
            <a:r>
              <a:rPr lang="en-US" sz="1600" dirty="0"/>
              <a:t>The more myeloma cells, the greater the production of monoclonal protein. </a:t>
            </a:r>
          </a:p>
        </p:txBody>
      </p:sp>
      <p:sp>
        <p:nvSpPr>
          <p:cNvPr id="4" name="Slide Number Placeholder 3"/>
          <p:cNvSpPr>
            <a:spLocks noGrp="1"/>
          </p:cNvSpPr>
          <p:nvPr>
            <p:ph type="sldNum" sz="quarter" idx="12"/>
          </p:nvPr>
        </p:nvSpPr>
        <p:spPr/>
        <p:txBody>
          <a:bodyPr/>
          <a:lstStyle/>
          <a:p>
            <a:pPr>
              <a:defRPr/>
            </a:pPr>
            <a:fld id="{8334350C-F8C0-4713-A711-68D10E3AEC15}" type="slidenum">
              <a:rPr lang="en-US" smtClean="0"/>
              <a:pPr>
                <a:defRPr/>
              </a:pPr>
              <a:t>14</a:t>
            </a:fld>
            <a:endParaRPr lang="en-US"/>
          </a:p>
        </p:txBody>
      </p:sp>
    </p:spTree>
    <p:extLst>
      <p:ext uri="{BB962C8B-B14F-4D97-AF65-F5344CB8AC3E}">
        <p14:creationId xmlns:p14="http://schemas.microsoft.com/office/powerpoint/2010/main" val="2605752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79ADF7-E4FA-43CB-AAB0-45F48B110160}" type="slidenum">
              <a:rPr lang="en-US" smtClean="0"/>
              <a:pPr>
                <a:defRPr/>
              </a:pPr>
              <a:t>15</a:t>
            </a:fld>
            <a:endParaRPr lang="en-US"/>
          </a:p>
        </p:txBody>
      </p:sp>
      <p:pic>
        <p:nvPicPr>
          <p:cNvPr id="4" name="Picture 3"/>
          <p:cNvPicPr>
            <a:picLocks noChangeAspect="1"/>
          </p:cNvPicPr>
          <p:nvPr/>
        </p:nvPicPr>
        <p:blipFill>
          <a:blip r:embed="rId3"/>
          <a:stretch>
            <a:fillRect/>
          </a:stretch>
        </p:blipFill>
        <p:spPr>
          <a:xfrm>
            <a:off x="679939" y="1365738"/>
            <a:ext cx="4998644" cy="4120662"/>
          </a:xfrm>
          <a:prstGeom prst="rect">
            <a:avLst/>
          </a:prstGeom>
        </p:spPr>
      </p:pic>
      <p:pic>
        <p:nvPicPr>
          <p:cNvPr id="5" name="Picture 4"/>
          <p:cNvPicPr>
            <a:picLocks noChangeAspect="1"/>
          </p:cNvPicPr>
          <p:nvPr/>
        </p:nvPicPr>
        <p:blipFill>
          <a:blip r:embed="rId4"/>
          <a:stretch>
            <a:fillRect/>
          </a:stretch>
        </p:blipFill>
        <p:spPr>
          <a:xfrm>
            <a:off x="6557335" y="1365738"/>
            <a:ext cx="4542703" cy="4120662"/>
          </a:xfrm>
          <a:prstGeom prst="rect">
            <a:avLst/>
          </a:prstGeom>
        </p:spPr>
      </p:pic>
    </p:spTree>
    <p:extLst>
      <p:ext uri="{BB962C8B-B14F-4D97-AF65-F5344CB8AC3E}">
        <p14:creationId xmlns:p14="http://schemas.microsoft.com/office/powerpoint/2010/main" val="4216247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666" y="137062"/>
            <a:ext cx="9905998" cy="1478570"/>
          </a:xfrm>
        </p:spPr>
        <p:txBody>
          <a:bodyPr/>
          <a:lstStyle/>
          <a:p>
            <a:r>
              <a:rPr lang="en-US" dirty="0" smtClean="0"/>
              <a:t>Serum Free Light Chains</a:t>
            </a:r>
            <a:endParaRPr lang="en-US" dirty="0"/>
          </a:p>
        </p:txBody>
      </p:sp>
      <p:sp>
        <p:nvSpPr>
          <p:cNvPr id="3" name="Content Placeholder 2"/>
          <p:cNvSpPr>
            <a:spLocks noGrp="1"/>
          </p:cNvSpPr>
          <p:nvPr>
            <p:ph idx="1"/>
          </p:nvPr>
        </p:nvSpPr>
        <p:spPr>
          <a:xfrm>
            <a:off x="1208521" y="1433069"/>
            <a:ext cx="8734132" cy="4226951"/>
          </a:xfrm>
        </p:spPr>
        <p:txBody>
          <a:bodyPr>
            <a:noAutofit/>
          </a:bodyPr>
          <a:lstStyle/>
          <a:p>
            <a:r>
              <a:rPr lang="en-US" b="1" dirty="0"/>
              <a:t>Abnormal ratio</a:t>
            </a:r>
          </a:p>
          <a:p>
            <a:pPr lvl="1"/>
            <a:r>
              <a:rPr lang="en-US" sz="2400" dirty="0"/>
              <a:t>Level of either kappa or lambda is very high and the other light chain is normal/low</a:t>
            </a:r>
          </a:p>
          <a:p>
            <a:pPr lvl="1"/>
            <a:r>
              <a:rPr lang="en-US" sz="2400" dirty="0"/>
              <a:t>Indicates </a:t>
            </a:r>
            <a:r>
              <a:rPr lang="en-US" sz="2400" dirty="0" smtClean="0"/>
              <a:t>Myeloma</a:t>
            </a:r>
            <a:endParaRPr lang="en-US" sz="2400" dirty="0"/>
          </a:p>
          <a:p>
            <a:r>
              <a:rPr lang="en-US" b="1" dirty="0"/>
              <a:t>Normal ratio</a:t>
            </a:r>
            <a:r>
              <a:rPr lang="en-US" dirty="0"/>
              <a:t>, but increased levels of both kappa and lambda light chains</a:t>
            </a:r>
          </a:p>
          <a:p>
            <a:pPr lvl="1"/>
            <a:r>
              <a:rPr lang="en-US" sz="2400" dirty="0"/>
              <a:t>Indicates a disease other than myeloma, such as poor kidney function</a:t>
            </a:r>
          </a:p>
          <a:p>
            <a:pPr lvl="1"/>
            <a:r>
              <a:rPr lang="en-US" sz="2400" dirty="0"/>
              <a:t>Both light chains retained in the blood and not removed by the kidneys </a:t>
            </a:r>
          </a:p>
          <a:p>
            <a:endParaRPr lang="en-US" dirty="0"/>
          </a:p>
          <a:p>
            <a:r>
              <a:rPr lang="en-US" dirty="0"/>
              <a:t>Abnormal ratio, but kappa and lambda levels at normal range:</a:t>
            </a:r>
          </a:p>
          <a:p>
            <a:pPr lvl="1"/>
            <a:r>
              <a:rPr lang="en-US" sz="2400" dirty="0"/>
              <a:t>Indicative of a persistent low level of active myeloma</a:t>
            </a:r>
          </a:p>
        </p:txBody>
      </p:sp>
      <p:sp>
        <p:nvSpPr>
          <p:cNvPr id="4" name="Slide Number Placeholder 3"/>
          <p:cNvSpPr>
            <a:spLocks noGrp="1"/>
          </p:cNvSpPr>
          <p:nvPr>
            <p:ph type="sldNum" sz="quarter" idx="12"/>
          </p:nvPr>
        </p:nvSpPr>
        <p:spPr/>
        <p:txBody>
          <a:bodyPr/>
          <a:lstStyle/>
          <a:p>
            <a:pPr>
              <a:defRPr/>
            </a:pPr>
            <a:fld id="{8334350C-F8C0-4713-A711-68D10E3AEC15}" type="slidenum">
              <a:rPr lang="en-US" smtClean="0"/>
              <a:pPr>
                <a:defRPr/>
              </a:pPr>
              <a:t>16</a:t>
            </a:fld>
            <a:endParaRPr lang="en-US"/>
          </a:p>
        </p:txBody>
      </p:sp>
    </p:spTree>
    <p:extLst>
      <p:ext uri="{BB962C8B-B14F-4D97-AF65-F5344CB8AC3E}">
        <p14:creationId xmlns:p14="http://schemas.microsoft.com/office/powerpoint/2010/main" val="3446319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550"/>
            <a:ext cx="8229600" cy="1143000"/>
          </a:xfrm>
        </p:spPr>
        <p:txBody>
          <a:bodyPr/>
          <a:lstStyle/>
          <a:p>
            <a:r>
              <a:rPr lang="en-US" dirty="0" err="1" smtClean="0"/>
              <a:t>Bence</a:t>
            </a:r>
            <a:r>
              <a:rPr lang="en-US" dirty="0" smtClean="0"/>
              <a:t>-Jones Proteins-free light chains in urine </a:t>
            </a:r>
            <a:endParaRPr lang="en-US" dirty="0"/>
          </a:p>
        </p:txBody>
      </p:sp>
      <p:sp>
        <p:nvSpPr>
          <p:cNvPr id="3" name="Slide Number Placeholder 2"/>
          <p:cNvSpPr>
            <a:spLocks noGrp="1"/>
          </p:cNvSpPr>
          <p:nvPr>
            <p:ph type="sldNum" sz="quarter" idx="12"/>
          </p:nvPr>
        </p:nvSpPr>
        <p:spPr/>
        <p:txBody>
          <a:bodyPr/>
          <a:lstStyle/>
          <a:p>
            <a:pPr>
              <a:defRPr/>
            </a:pPr>
            <a:fld id="{7D768DD9-741A-421A-AFBA-07E280A04740}" type="slidenum">
              <a:rPr lang="en-US" smtClean="0"/>
              <a:pPr>
                <a:defRPr/>
              </a:pPr>
              <a:t>17</a:t>
            </a:fld>
            <a:endParaRPr lang="en-US"/>
          </a:p>
        </p:txBody>
      </p:sp>
      <p:pic>
        <p:nvPicPr>
          <p:cNvPr id="4" name="Picture 3"/>
          <p:cNvPicPr>
            <a:picLocks noChangeAspect="1"/>
          </p:cNvPicPr>
          <p:nvPr/>
        </p:nvPicPr>
        <p:blipFill>
          <a:blip r:embed="rId3"/>
          <a:stretch>
            <a:fillRect/>
          </a:stretch>
        </p:blipFill>
        <p:spPr>
          <a:xfrm>
            <a:off x="2800350" y="1255370"/>
            <a:ext cx="6591300" cy="5238416"/>
          </a:xfrm>
          <a:prstGeom prst="rect">
            <a:avLst/>
          </a:prstGeom>
        </p:spPr>
      </p:pic>
    </p:spTree>
    <p:extLst>
      <p:ext uri="{BB962C8B-B14F-4D97-AF65-F5344CB8AC3E}">
        <p14:creationId xmlns:p14="http://schemas.microsoft.com/office/powerpoint/2010/main" val="2396783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073" y="-76328"/>
            <a:ext cx="9905998" cy="1478570"/>
          </a:xfrm>
        </p:spPr>
        <p:txBody>
          <a:bodyPr/>
          <a:lstStyle/>
          <a:p>
            <a:r>
              <a:rPr lang="en-US" dirty="0" smtClean="0"/>
              <a:t>Bone marrow findings </a:t>
            </a:r>
            <a:endParaRPr lang="en-US" dirty="0"/>
          </a:p>
        </p:txBody>
      </p:sp>
      <p:grpSp>
        <p:nvGrpSpPr>
          <p:cNvPr id="4" name="Group 3"/>
          <p:cNvGrpSpPr/>
          <p:nvPr/>
        </p:nvGrpSpPr>
        <p:grpSpPr>
          <a:xfrm>
            <a:off x="1916606" y="1250066"/>
            <a:ext cx="8206932" cy="5330142"/>
            <a:chOff x="1524000" y="762000"/>
            <a:chExt cx="9101138" cy="5915026"/>
          </a:xfrm>
        </p:grpSpPr>
        <p:pic>
          <p:nvPicPr>
            <p:cNvPr id="5" name="Picture 2"/>
            <p:cNvPicPr>
              <a:picLocks noChangeArrowheads="1"/>
            </p:cNvPicPr>
            <p:nvPr/>
          </p:nvPicPr>
          <p:blipFill>
            <a:blip r:embed="rId3"/>
            <a:srcRect l="4253" t="10939" r="4230" b="19952"/>
            <a:stretch>
              <a:fillRect/>
            </a:stretch>
          </p:blipFill>
          <p:spPr bwMode="auto">
            <a:xfrm>
              <a:off x="1600200" y="762000"/>
              <a:ext cx="9024938" cy="1752600"/>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rrowheads="1"/>
            </p:cNvPicPr>
            <p:nvPr/>
          </p:nvPicPr>
          <p:blipFill>
            <a:blip r:embed="rId4"/>
            <a:srcRect l="41359" t="50296" r="34511" b="4733"/>
            <a:stretch>
              <a:fillRect/>
            </a:stretch>
          </p:blipFill>
          <p:spPr bwMode="auto">
            <a:xfrm>
              <a:off x="1752600" y="4953001"/>
              <a:ext cx="1905000" cy="1724025"/>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rrowheads="1"/>
            </p:cNvPicPr>
            <p:nvPr/>
          </p:nvPicPr>
          <p:blipFill>
            <a:blip r:embed="rId4"/>
            <a:srcRect l="36212" t="3270" b="55841"/>
            <a:stretch>
              <a:fillRect/>
            </a:stretch>
          </p:blipFill>
          <p:spPr bwMode="auto">
            <a:xfrm>
              <a:off x="1524000" y="2743200"/>
              <a:ext cx="6858000" cy="2133600"/>
            </a:xfrm>
            <a:prstGeom prst="rect">
              <a:avLst/>
            </a:prstGeom>
            <a:ln>
              <a:noFill/>
            </a:ln>
            <a:effectLst>
              <a:outerShdw blurRad="292100" dist="139700" dir="2700000" algn="tl" rotWithShape="0">
                <a:srgbClr val="333333">
                  <a:alpha val="65000"/>
                </a:srgbClr>
              </a:outerShdw>
            </a:effectLst>
          </p:spPr>
        </p:pic>
        <p:sp>
          <p:nvSpPr>
            <p:cNvPr id="8" name="Rectangle 5"/>
            <p:cNvSpPr>
              <a:spLocks/>
            </p:cNvSpPr>
            <p:nvPr/>
          </p:nvSpPr>
          <p:spPr bwMode="auto">
            <a:xfrm>
              <a:off x="3124200" y="6324600"/>
              <a:ext cx="1752600" cy="304800"/>
            </a:xfrm>
            <a:prstGeom prst="rect">
              <a:avLst/>
            </a:prstGeom>
            <a:solidFill>
              <a:srgbClr val="FFC000"/>
            </a:solidFill>
            <a:ln w="9525">
              <a:noFill/>
              <a:miter lim="800000"/>
              <a:headEnd/>
              <a:tailEnd/>
            </a:ln>
          </p:spPr>
          <p:txBody>
            <a:bodyPr lIns="0" tIns="0" rIns="40639" bIns="0"/>
            <a:lstStyle/>
            <a:p>
              <a:pPr marL="39688" algn="ctr">
                <a:defRPr/>
              </a:pPr>
              <a:r>
                <a:rPr lang="en-US" sz="2000" b="1" dirty="0">
                  <a:solidFill>
                    <a:schemeClr val="bg2">
                      <a:lumMod val="90000"/>
                      <a:lumOff val="10000"/>
                    </a:schemeClr>
                  </a:solidFill>
                  <a:effectLst>
                    <a:outerShdw blurRad="38100" dist="38100" dir="2700000" algn="tl">
                      <a:srgbClr val="000000">
                        <a:alpha val="43137"/>
                      </a:srgbClr>
                    </a:outerShdw>
                  </a:effectLst>
                  <a:latin typeface="Arial" pitchFamily="34" charset="0"/>
                  <a:cs typeface="Arial" pitchFamily="34" charset="0"/>
                  <a:sym typeface="Arial" pitchFamily="34" charset="0"/>
                </a:rPr>
                <a:t>Plasmablasts</a:t>
              </a:r>
            </a:p>
          </p:txBody>
        </p:sp>
        <p:sp>
          <p:nvSpPr>
            <p:cNvPr id="9" name="Rectangle 6"/>
            <p:cNvSpPr>
              <a:spLocks/>
            </p:cNvSpPr>
            <p:nvPr/>
          </p:nvSpPr>
          <p:spPr bwMode="auto">
            <a:xfrm>
              <a:off x="6705600" y="4800600"/>
              <a:ext cx="2895600" cy="533400"/>
            </a:xfrm>
            <a:prstGeom prst="rect">
              <a:avLst/>
            </a:prstGeom>
            <a:solidFill>
              <a:srgbClr val="FFC000"/>
            </a:solidFill>
            <a:ln w="9525">
              <a:noFill/>
              <a:miter lim="800000"/>
              <a:headEnd/>
              <a:tailEnd/>
            </a:ln>
          </p:spPr>
          <p:txBody>
            <a:bodyPr lIns="0" tIns="0" rIns="40639" bIns="0"/>
            <a:lstStyle/>
            <a:p>
              <a:pPr marL="39688" algn="ctr">
                <a:defRPr/>
              </a:pPr>
              <a:r>
                <a:rPr lang="en-US" sz="1600" b="1" dirty="0">
                  <a:solidFill>
                    <a:schemeClr val="bg2">
                      <a:lumMod val="90000"/>
                      <a:lumOff val="10000"/>
                    </a:schemeClr>
                  </a:solidFill>
                  <a:effectLst>
                    <a:outerShdw blurRad="38100" dist="38100" dir="2700000" algn="tl">
                      <a:srgbClr val="000000">
                        <a:alpha val="43137"/>
                      </a:srgbClr>
                    </a:outerShdw>
                  </a:effectLst>
                  <a:latin typeface="Arial" pitchFamily="34" charset="0"/>
                  <a:cs typeface="Arial" pitchFamily="34" charset="0"/>
                  <a:sym typeface="Arial" pitchFamily="34" charset="0"/>
                </a:rPr>
                <a:t>“Mott” cell with grapelike clusters of </a:t>
              </a:r>
              <a:r>
                <a:rPr lang="en-US" sz="1600" b="1" dirty="0" err="1">
                  <a:solidFill>
                    <a:schemeClr val="bg2">
                      <a:lumMod val="90000"/>
                      <a:lumOff val="10000"/>
                    </a:schemeClr>
                  </a:solidFill>
                  <a:effectLst>
                    <a:outerShdw blurRad="38100" dist="38100" dir="2700000" algn="tl">
                      <a:srgbClr val="000000">
                        <a:alpha val="43137"/>
                      </a:srgbClr>
                    </a:outerShdw>
                  </a:effectLst>
                  <a:latin typeface="Arial" pitchFamily="34" charset="0"/>
                  <a:cs typeface="Arial" pitchFamily="34" charset="0"/>
                  <a:sym typeface="Arial" pitchFamily="34" charset="0"/>
                </a:rPr>
                <a:t>Ig</a:t>
              </a:r>
              <a:r>
                <a:rPr lang="en-US" sz="1600" b="1" dirty="0">
                  <a:solidFill>
                    <a:schemeClr val="bg2">
                      <a:lumMod val="90000"/>
                      <a:lumOff val="10000"/>
                    </a:schemeClr>
                  </a:solidFill>
                  <a:effectLst>
                    <a:outerShdw blurRad="38100" dist="38100" dir="2700000" algn="tl">
                      <a:srgbClr val="000000">
                        <a:alpha val="43137"/>
                      </a:srgbClr>
                    </a:outerShdw>
                  </a:effectLst>
                  <a:latin typeface="Arial" pitchFamily="34" charset="0"/>
                  <a:cs typeface="Arial" pitchFamily="34" charset="0"/>
                  <a:sym typeface="Arial" pitchFamily="34" charset="0"/>
                </a:rPr>
                <a:t> protein</a:t>
              </a:r>
            </a:p>
          </p:txBody>
        </p:sp>
        <p:sp>
          <p:nvSpPr>
            <p:cNvPr id="10" name="Rectangle 7"/>
            <p:cNvSpPr>
              <a:spLocks/>
            </p:cNvSpPr>
            <p:nvPr/>
          </p:nvSpPr>
          <p:spPr bwMode="auto">
            <a:xfrm>
              <a:off x="8305800" y="2438400"/>
              <a:ext cx="2133600" cy="533400"/>
            </a:xfrm>
            <a:prstGeom prst="rect">
              <a:avLst/>
            </a:prstGeom>
            <a:solidFill>
              <a:srgbClr val="FFC000"/>
            </a:solidFill>
            <a:ln w="9525">
              <a:noFill/>
              <a:miter lim="800000"/>
              <a:headEnd/>
              <a:tailEnd/>
            </a:ln>
          </p:spPr>
          <p:txBody>
            <a:bodyPr lIns="0" tIns="0" rIns="40639" bIns="0"/>
            <a:lstStyle/>
            <a:p>
              <a:pPr marL="39688" algn="ctr">
                <a:defRPr/>
              </a:pPr>
              <a:r>
                <a:rPr lang="en-US" sz="1600" b="1" dirty="0">
                  <a:solidFill>
                    <a:schemeClr val="bg2">
                      <a:lumMod val="90000"/>
                      <a:lumOff val="10000"/>
                    </a:schemeClr>
                  </a:solidFill>
                  <a:effectLst>
                    <a:outerShdw blurRad="38100" dist="38100" dir="2700000" algn="tl">
                      <a:srgbClr val="000000">
                        <a:alpha val="43137"/>
                      </a:srgbClr>
                    </a:outerShdw>
                  </a:effectLst>
                  <a:latin typeface="Arial" pitchFamily="34" charset="0"/>
                  <a:cs typeface="Arial" pitchFamily="34" charset="0"/>
                  <a:sym typeface="Arial" pitchFamily="34" charset="0"/>
                </a:rPr>
                <a:t>Atypia and </a:t>
              </a:r>
              <a:r>
                <a:rPr lang="en-US" sz="1600" b="1" dirty="0" err="1">
                  <a:solidFill>
                    <a:schemeClr val="bg2">
                      <a:lumMod val="90000"/>
                      <a:lumOff val="10000"/>
                    </a:schemeClr>
                  </a:solidFill>
                  <a:effectLst>
                    <a:outerShdw blurRad="38100" dist="38100" dir="2700000" algn="tl">
                      <a:srgbClr val="000000">
                        <a:alpha val="43137"/>
                      </a:srgbClr>
                    </a:outerShdw>
                  </a:effectLst>
                  <a:latin typeface="Arial" pitchFamily="34" charset="0"/>
                  <a:cs typeface="Arial" pitchFamily="34" charset="0"/>
                  <a:sym typeface="Arial" pitchFamily="34" charset="0"/>
                </a:rPr>
                <a:t>multinucleation</a:t>
              </a:r>
              <a:endParaRPr lang="en-US" sz="1600" b="1" dirty="0">
                <a:solidFill>
                  <a:schemeClr val="bg2">
                    <a:lumMod val="90000"/>
                    <a:lumOff val="10000"/>
                  </a:schemeClr>
                </a:solidFill>
                <a:effectLst>
                  <a:outerShdw blurRad="38100" dist="38100" dir="2700000" algn="tl">
                    <a:srgbClr val="000000">
                      <a:alpha val="43137"/>
                    </a:srgbClr>
                  </a:outerShdw>
                </a:effectLst>
                <a:latin typeface="Arial" pitchFamily="34" charset="0"/>
                <a:cs typeface="Arial" pitchFamily="34" charset="0"/>
                <a:sym typeface="Arial" pitchFamily="34" charset="0"/>
              </a:endParaRPr>
            </a:p>
          </p:txBody>
        </p:sp>
      </p:grpSp>
    </p:spTree>
    <p:extLst>
      <p:ext uri="{BB962C8B-B14F-4D97-AF65-F5344CB8AC3E}">
        <p14:creationId xmlns:p14="http://schemas.microsoft.com/office/powerpoint/2010/main" val="2490156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Peripheral blood findings </a:t>
            </a:r>
            <a:endParaRPr lang="en-US" dirty="0"/>
          </a:p>
        </p:txBody>
      </p:sp>
      <p:pic>
        <p:nvPicPr>
          <p:cNvPr id="4" name="Picture 1"/>
          <p:cNvPicPr>
            <a:picLocks noGrp="1" noChangeArrowheads="1"/>
          </p:cNvPicPr>
          <p:nvPr>
            <p:ph idx="1"/>
          </p:nvPr>
        </p:nvPicPr>
        <p:blipFill>
          <a:blip r:embed="rId2">
            <a:lum bright="10000" contrast="10000"/>
          </a:blip>
          <a:srcRect/>
          <a:stretch>
            <a:fillRect/>
          </a:stretch>
        </p:blipFill>
        <p:spPr bwMode="auto">
          <a:xfrm>
            <a:off x="2905588" y="2234628"/>
            <a:ext cx="4572000" cy="2946400"/>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7" descr="https://encrypted-tbn0.gstatic.com/images?q=tbn:ANd9GcS3FO0ajB4bis5RuD8zcMWCDK9jIuhSMisI0NCTz2OjuY3VE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186" y="1604843"/>
            <a:ext cx="2219325"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17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Review pathophysiology and lab diagnosis of plasma cell neoplasms with a focus on Multiple Myeloma</a:t>
            </a:r>
          </a:p>
          <a:p>
            <a:r>
              <a:rPr lang="en-US" dirty="0" smtClean="0"/>
              <a:t>Identify new molecular and Cytologic findings in Multiple Myeloma</a:t>
            </a:r>
          </a:p>
          <a:p>
            <a:r>
              <a:rPr lang="en-US" dirty="0" smtClean="0"/>
              <a:t>Identify targeted treatments based on molecular findings in Multiple Myeloma</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9775" y="112794"/>
            <a:ext cx="2381250" cy="1571625"/>
          </a:xfrm>
          <a:prstGeom prst="rect">
            <a:avLst/>
          </a:prstGeom>
        </p:spPr>
      </p:pic>
    </p:spTree>
    <p:extLst>
      <p:ext uri="{BB962C8B-B14F-4D97-AF65-F5344CB8AC3E}">
        <p14:creationId xmlns:p14="http://schemas.microsoft.com/office/powerpoint/2010/main" val="4248042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815" y="0"/>
            <a:ext cx="9905998" cy="1478570"/>
          </a:xfrm>
        </p:spPr>
        <p:txBody>
          <a:bodyPr/>
          <a:lstStyle/>
          <a:p>
            <a:r>
              <a:rPr lang="en-US" dirty="0" smtClean="0"/>
              <a:t>Other lab findings </a:t>
            </a:r>
            <a:endParaRPr lang="en-US" dirty="0"/>
          </a:p>
        </p:txBody>
      </p:sp>
      <p:sp>
        <p:nvSpPr>
          <p:cNvPr id="3" name="Content Placeholder 2"/>
          <p:cNvSpPr>
            <a:spLocks noGrp="1"/>
          </p:cNvSpPr>
          <p:nvPr>
            <p:ph idx="1"/>
          </p:nvPr>
        </p:nvSpPr>
        <p:spPr>
          <a:xfrm>
            <a:off x="1150706" y="1318250"/>
            <a:ext cx="9905999" cy="5040987"/>
          </a:xfrm>
        </p:spPr>
        <p:txBody>
          <a:bodyPr>
            <a:normAutofit/>
          </a:bodyPr>
          <a:lstStyle/>
          <a:p>
            <a:r>
              <a:rPr lang="en-US" dirty="0" smtClean="0"/>
              <a:t>CBC – Anemia, leukocytopenia</a:t>
            </a:r>
          </a:p>
          <a:p>
            <a:r>
              <a:rPr lang="en-US" dirty="0" smtClean="0"/>
              <a:t>CMP – Hypercalcemia , increased levels </a:t>
            </a:r>
            <a:r>
              <a:rPr lang="en-US" dirty="0"/>
              <a:t>of total protein, </a:t>
            </a:r>
            <a:r>
              <a:rPr lang="en-US" dirty="0" smtClean="0"/>
              <a:t>decreased albumin, increased </a:t>
            </a:r>
            <a:r>
              <a:rPr lang="en-US" dirty="0"/>
              <a:t>BUN, creatinine, uric </a:t>
            </a:r>
            <a:r>
              <a:rPr lang="en-US" dirty="0" smtClean="0"/>
              <a:t>acid</a:t>
            </a:r>
          </a:p>
          <a:p>
            <a:r>
              <a:rPr lang="en-US" dirty="0" smtClean="0"/>
              <a:t>ESR (elevated) &gt;100</a:t>
            </a:r>
          </a:p>
          <a:p>
            <a:r>
              <a:rPr lang="en-US" dirty="0"/>
              <a:t>24-hour urine collection for quantification of the </a:t>
            </a:r>
            <a:r>
              <a:rPr lang="en-US" dirty="0" err="1"/>
              <a:t>Bence</a:t>
            </a:r>
            <a:r>
              <a:rPr lang="en-US" dirty="0"/>
              <a:t> Jones protein </a:t>
            </a:r>
            <a:r>
              <a:rPr lang="en-US" dirty="0" smtClean="0"/>
              <a:t>(light </a:t>
            </a:r>
            <a:r>
              <a:rPr lang="en-US" dirty="0"/>
              <a:t>chains), protein, and creatinine </a:t>
            </a:r>
            <a:r>
              <a:rPr lang="en-US" dirty="0" smtClean="0"/>
              <a:t>clearance</a:t>
            </a:r>
          </a:p>
          <a:p>
            <a:r>
              <a:rPr lang="en-US" dirty="0" smtClean="0"/>
              <a:t>Markers of cell turnover/destruction - Uric acid, LDH </a:t>
            </a:r>
          </a:p>
        </p:txBody>
      </p:sp>
    </p:spTree>
    <p:extLst>
      <p:ext uri="{BB962C8B-B14F-4D97-AF65-F5344CB8AC3E}">
        <p14:creationId xmlns:p14="http://schemas.microsoft.com/office/powerpoint/2010/main" val="447529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lab findings</a:t>
            </a:r>
            <a:endParaRPr lang="en-US" dirty="0"/>
          </a:p>
        </p:txBody>
      </p:sp>
      <p:sp>
        <p:nvSpPr>
          <p:cNvPr id="3" name="Content Placeholder 2"/>
          <p:cNvSpPr>
            <a:spLocks noGrp="1"/>
          </p:cNvSpPr>
          <p:nvPr>
            <p:ph idx="1"/>
          </p:nvPr>
        </p:nvSpPr>
        <p:spPr/>
        <p:txBody>
          <a:bodyPr/>
          <a:lstStyle/>
          <a:p>
            <a:r>
              <a:rPr lang="en-US" dirty="0" smtClean="0"/>
              <a:t>Altered albumin to globulin ration  </a:t>
            </a:r>
          </a:p>
          <a:p>
            <a:r>
              <a:rPr lang="en-US" dirty="0" smtClean="0">
                <a:latin typeface="Symbol" panose="05050102010706020507" pitchFamily="18" charset="2"/>
              </a:rPr>
              <a:t>b</a:t>
            </a:r>
            <a:r>
              <a:rPr lang="en-US" dirty="0" smtClean="0"/>
              <a:t>2 </a:t>
            </a:r>
            <a:r>
              <a:rPr lang="en-US" dirty="0" err="1" smtClean="0"/>
              <a:t>microglobulin</a:t>
            </a:r>
            <a:r>
              <a:rPr lang="en-US" dirty="0" smtClean="0"/>
              <a:t> -</a:t>
            </a:r>
            <a:r>
              <a:rPr lang="en-US" dirty="0"/>
              <a:t>Surrogate marker for tumor </a:t>
            </a:r>
            <a:r>
              <a:rPr lang="en-US" dirty="0" smtClean="0"/>
              <a:t>burden</a:t>
            </a:r>
          </a:p>
          <a:p>
            <a:r>
              <a:rPr lang="en-US" dirty="0" smtClean="0"/>
              <a:t>CRP – Surrogate marker for IL-6 (IL-6 is a plasma cell growth factor)</a:t>
            </a:r>
          </a:p>
          <a:p>
            <a:r>
              <a:rPr lang="en-US" dirty="0"/>
              <a:t>Serum viscosity </a:t>
            </a:r>
            <a:r>
              <a:rPr lang="en-US" dirty="0" smtClean="0"/>
              <a:t>(with </a:t>
            </a:r>
            <a:r>
              <a:rPr lang="en-US" dirty="0"/>
              <a:t>very high M </a:t>
            </a:r>
            <a:r>
              <a:rPr lang="en-US" dirty="0" smtClean="0"/>
              <a:t>protein) </a:t>
            </a:r>
            <a:r>
              <a:rPr lang="en-US" dirty="0"/>
              <a:t>CNS symptoms</a:t>
            </a:r>
          </a:p>
          <a:p>
            <a:endParaRPr lang="en-US" dirty="0" smtClean="0"/>
          </a:p>
        </p:txBody>
      </p:sp>
    </p:spTree>
    <p:extLst>
      <p:ext uri="{BB962C8B-B14F-4D97-AF65-F5344CB8AC3E}">
        <p14:creationId xmlns:p14="http://schemas.microsoft.com/office/powerpoint/2010/main" val="710960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722" y="0"/>
            <a:ext cx="9905998" cy="1478570"/>
          </a:xfrm>
        </p:spPr>
        <p:txBody>
          <a:bodyPr/>
          <a:lstStyle/>
          <a:p>
            <a:r>
              <a:rPr lang="en-US" dirty="0" smtClean="0"/>
              <a:t>PLASMA CELL MYELOMA, SYMPTOMATIC, CLINICAL SIGNS AND SYMPTOMS</a:t>
            </a:r>
            <a:endParaRPr lang="en-US" dirty="0"/>
          </a:p>
        </p:txBody>
      </p:sp>
      <p:sp>
        <p:nvSpPr>
          <p:cNvPr id="3" name="Content Placeholder 2"/>
          <p:cNvSpPr>
            <a:spLocks noGrp="1"/>
          </p:cNvSpPr>
          <p:nvPr>
            <p:ph idx="1"/>
          </p:nvPr>
        </p:nvSpPr>
        <p:spPr>
          <a:xfrm>
            <a:off x="1016721" y="1215333"/>
            <a:ext cx="10288588" cy="5337867"/>
          </a:xfrm>
        </p:spPr>
        <p:txBody>
          <a:bodyPr>
            <a:normAutofit fontScale="92500" lnSpcReduction="10000"/>
          </a:bodyPr>
          <a:lstStyle/>
          <a:p>
            <a:r>
              <a:rPr lang="en-US" sz="2600" dirty="0" smtClean="0"/>
              <a:t>COMMON</a:t>
            </a:r>
          </a:p>
          <a:p>
            <a:pPr marL="1298575" lvl="2" indent="-285750">
              <a:lnSpc>
                <a:spcPct val="90000"/>
              </a:lnSpc>
              <a:defRPr/>
            </a:pPr>
            <a:r>
              <a:rPr lang="en-US" sz="2600" dirty="0"/>
              <a:t>Bone pain (back, long bones, pelvis) and pathological fractures   </a:t>
            </a:r>
          </a:p>
          <a:p>
            <a:pPr marL="1298575" lvl="2" indent="-285750">
              <a:lnSpc>
                <a:spcPct val="90000"/>
              </a:lnSpc>
              <a:defRPr/>
            </a:pPr>
            <a:r>
              <a:rPr lang="en-US" sz="2600" dirty="0"/>
              <a:t>Weakness, dizziness, fatigue (anemia)</a:t>
            </a:r>
          </a:p>
          <a:p>
            <a:pPr marL="1298575" lvl="2" indent="-285750">
              <a:lnSpc>
                <a:spcPct val="90000"/>
              </a:lnSpc>
              <a:defRPr/>
            </a:pPr>
            <a:r>
              <a:rPr lang="en-US" sz="2600" dirty="0"/>
              <a:t>Dehydration, urinary frequency (renal failure)</a:t>
            </a:r>
          </a:p>
          <a:p>
            <a:pPr marL="1298575" lvl="2" indent="-285750">
              <a:lnSpc>
                <a:spcPct val="90000"/>
              </a:lnSpc>
              <a:defRPr/>
            </a:pPr>
            <a:r>
              <a:rPr lang="en-US" sz="2600" dirty="0"/>
              <a:t>Headache</a:t>
            </a:r>
          </a:p>
          <a:p>
            <a:pPr marL="1298575" lvl="2" indent="-285750">
              <a:lnSpc>
                <a:spcPct val="90000"/>
              </a:lnSpc>
              <a:defRPr/>
            </a:pPr>
            <a:r>
              <a:rPr lang="en-US" sz="2600" dirty="0"/>
              <a:t>Infections (depressed normal immunoglobulin </a:t>
            </a:r>
            <a:r>
              <a:rPr lang="en-US" sz="2600" dirty="0" smtClean="0"/>
              <a:t>production, leukocytopenia</a:t>
            </a:r>
            <a:endParaRPr lang="en-US" sz="2600" dirty="0"/>
          </a:p>
          <a:p>
            <a:pPr marL="1298575" lvl="2" indent="-285750">
              <a:lnSpc>
                <a:spcPct val="90000"/>
              </a:lnSpc>
              <a:defRPr/>
            </a:pPr>
            <a:r>
              <a:rPr lang="en-US" sz="2600" dirty="0" smtClean="0"/>
              <a:t>Fever</a:t>
            </a:r>
          </a:p>
          <a:p>
            <a:r>
              <a:rPr lang="en-US" sz="2600" dirty="0" smtClean="0"/>
              <a:t>LESS COMMON </a:t>
            </a:r>
          </a:p>
          <a:p>
            <a:pPr lvl="2"/>
            <a:r>
              <a:rPr lang="en-US" sz="2400" dirty="0" smtClean="0"/>
              <a:t>Acute hypercalcemia</a:t>
            </a:r>
          </a:p>
          <a:p>
            <a:pPr lvl="2"/>
            <a:r>
              <a:rPr lang="en-US" sz="2400" dirty="0" smtClean="0"/>
              <a:t>Symptomatic hyperviscosity</a:t>
            </a:r>
          </a:p>
          <a:p>
            <a:pPr lvl="2"/>
            <a:r>
              <a:rPr lang="en-US" sz="2400" dirty="0" smtClean="0"/>
              <a:t>Neuropathy</a:t>
            </a:r>
          </a:p>
          <a:p>
            <a:pPr lvl="2"/>
            <a:r>
              <a:rPr lang="en-US" sz="2400" dirty="0" smtClean="0"/>
              <a:t>Amyloidosis</a:t>
            </a:r>
          </a:p>
          <a:p>
            <a:pPr lvl="2"/>
            <a:r>
              <a:rPr lang="en-US" sz="2400" dirty="0" smtClean="0"/>
              <a:t>Coagulopathy </a:t>
            </a:r>
          </a:p>
          <a:p>
            <a:pPr lvl="2"/>
            <a:endParaRPr lang="en-US" sz="2400" dirty="0" smtClean="0"/>
          </a:p>
          <a:p>
            <a:pPr lvl="2"/>
            <a:endParaRPr lang="en-US" sz="2600" dirty="0" smtClean="0"/>
          </a:p>
          <a:p>
            <a:pPr lvl="1"/>
            <a:endParaRPr lang="en-US" dirty="0" smtClean="0"/>
          </a:p>
          <a:p>
            <a:pPr lvl="2"/>
            <a:endParaRPr lang="en-US" dirty="0"/>
          </a:p>
        </p:txBody>
      </p:sp>
    </p:spTree>
    <p:extLst>
      <p:ext uri="{BB962C8B-B14F-4D97-AF65-F5344CB8AC3E}">
        <p14:creationId xmlns:p14="http://schemas.microsoft.com/office/powerpoint/2010/main" val="1261350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19754"/>
            <a:ext cx="9905998" cy="1478570"/>
          </a:xfrm>
        </p:spPr>
        <p:txBody>
          <a:bodyPr/>
          <a:lstStyle/>
          <a:p>
            <a:r>
              <a:rPr lang="en-US" dirty="0" smtClean="0"/>
              <a:t>Amyloidosis </a:t>
            </a:r>
            <a:endParaRPr lang="en-US" dirty="0"/>
          </a:p>
        </p:txBody>
      </p:sp>
      <p:sp>
        <p:nvSpPr>
          <p:cNvPr id="3" name="Content Placeholder 2"/>
          <p:cNvSpPr>
            <a:spLocks noGrp="1"/>
          </p:cNvSpPr>
          <p:nvPr>
            <p:ph idx="1"/>
          </p:nvPr>
        </p:nvSpPr>
        <p:spPr>
          <a:xfrm>
            <a:off x="462547" y="1561279"/>
            <a:ext cx="6514816" cy="4968730"/>
          </a:xfrm>
        </p:spPr>
        <p:txBody>
          <a:bodyPr>
            <a:normAutofit fontScale="25000" lnSpcReduction="20000"/>
          </a:bodyPr>
          <a:lstStyle/>
          <a:p>
            <a:pPr>
              <a:defRPr/>
            </a:pPr>
            <a:r>
              <a:rPr lang="en-US" sz="9600" dirty="0" smtClean="0"/>
              <a:t>Caused by a plasma cell that secretes light chains (common) or heavy chains (rare)</a:t>
            </a:r>
            <a:endParaRPr lang="en-US" sz="9600" dirty="0"/>
          </a:p>
          <a:p>
            <a:pPr>
              <a:defRPr/>
            </a:pPr>
            <a:r>
              <a:rPr lang="en-US" sz="9600" dirty="0" smtClean="0"/>
              <a:t>Most </a:t>
            </a:r>
            <a:r>
              <a:rPr lang="en-US" sz="9600" dirty="0"/>
              <a:t>commonly, light chains deposit in tissue as beta-pleated </a:t>
            </a:r>
            <a:r>
              <a:rPr lang="en-US" sz="9600" dirty="0" smtClean="0"/>
              <a:t>sheets</a:t>
            </a:r>
          </a:p>
          <a:p>
            <a:pPr>
              <a:defRPr/>
            </a:pPr>
            <a:r>
              <a:rPr lang="en-US" sz="9600" dirty="0" smtClean="0"/>
              <a:t>Called </a:t>
            </a:r>
            <a:r>
              <a:rPr lang="en-US" sz="9600" dirty="0"/>
              <a:t>“AL” amyloid for “Amyloid </a:t>
            </a:r>
            <a:r>
              <a:rPr lang="en-US" sz="9600" dirty="0" smtClean="0"/>
              <a:t>Light” chains</a:t>
            </a:r>
          </a:p>
          <a:p>
            <a:pPr>
              <a:defRPr/>
            </a:pPr>
            <a:r>
              <a:rPr lang="en-US" sz="9600" dirty="0"/>
              <a:t>Adults over </a:t>
            </a:r>
            <a:r>
              <a:rPr lang="en-US" sz="9600" dirty="0" smtClean="0"/>
              <a:t>40, male predominance</a:t>
            </a:r>
          </a:p>
          <a:p>
            <a:pPr>
              <a:defRPr/>
            </a:pPr>
            <a:r>
              <a:rPr lang="en-US" sz="9600" dirty="0" smtClean="0"/>
              <a:t>Clinical findings relate to deposition of amyloid in organs  -Kidney in MM</a:t>
            </a:r>
            <a:endParaRPr lang="en-US" dirty="0"/>
          </a:p>
          <a:p>
            <a:pPr>
              <a:defRPr/>
            </a:pPr>
            <a:endParaRPr lang="en-US" dirty="0"/>
          </a:p>
          <a:p>
            <a:r>
              <a:rPr lang="en-US" dirty="0" smtClean="0"/>
              <a:t> </a:t>
            </a:r>
            <a:endParaRPr lang="en-US" dirty="0"/>
          </a:p>
        </p:txBody>
      </p:sp>
      <p:pic>
        <p:nvPicPr>
          <p:cNvPr id="4098" name="Picture 2" descr="Image result for amyloido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9056" y="1066799"/>
            <a:ext cx="3928401" cy="457199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305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512" y="-266218"/>
            <a:ext cx="9905998" cy="1478570"/>
          </a:xfrm>
        </p:spPr>
        <p:txBody>
          <a:bodyPr/>
          <a:lstStyle/>
          <a:p>
            <a:r>
              <a:rPr lang="en-US" dirty="0" smtClean="0"/>
              <a:t>Pathophysiology</a:t>
            </a:r>
            <a:endParaRPr lang="en-US" dirty="0"/>
          </a:p>
        </p:txBody>
      </p:sp>
      <p:pic>
        <p:nvPicPr>
          <p:cNvPr id="4" name="Content Placeholder 3"/>
          <p:cNvPicPr>
            <a:picLocks noGrp="1" noChangeAspect="1"/>
          </p:cNvPicPr>
          <p:nvPr>
            <p:ph idx="1"/>
          </p:nvPr>
        </p:nvPicPr>
        <p:blipFill>
          <a:blip r:embed="rId2"/>
          <a:stretch>
            <a:fillRect/>
          </a:stretch>
        </p:blipFill>
        <p:spPr>
          <a:xfrm>
            <a:off x="1695785" y="980775"/>
            <a:ext cx="8109452" cy="5320082"/>
          </a:xfrm>
          <a:prstGeom prst="rect">
            <a:avLst/>
          </a:prstGeom>
        </p:spPr>
      </p:pic>
    </p:spTree>
    <p:extLst>
      <p:ext uri="{BB962C8B-B14F-4D97-AF65-F5344CB8AC3E}">
        <p14:creationId xmlns:p14="http://schemas.microsoft.com/office/powerpoint/2010/main" val="2042485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Plasma cell myeloma, Symptomatic  </a:t>
            </a:r>
            <a:r>
              <a:rPr lang="en-US" dirty="0" smtClean="0"/>
              <a:t>–radiologic signs</a:t>
            </a:r>
            <a:endParaRPr lang="en-US" dirty="0"/>
          </a:p>
        </p:txBody>
      </p:sp>
      <p:sp>
        <p:nvSpPr>
          <p:cNvPr id="3" name="Content Placeholder 2"/>
          <p:cNvSpPr>
            <a:spLocks noGrp="1"/>
          </p:cNvSpPr>
          <p:nvPr>
            <p:ph idx="1"/>
          </p:nvPr>
        </p:nvSpPr>
        <p:spPr>
          <a:xfrm>
            <a:off x="1141412" y="2249487"/>
            <a:ext cx="9905999" cy="586310"/>
          </a:xfrm>
        </p:spPr>
        <p:txBody>
          <a:bodyPr>
            <a:noAutofit/>
          </a:bodyPr>
          <a:lstStyle/>
          <a:p>
            <a:r>
              <a:rPr lang="en-US" sz="2800" dirty="0" smtClean="0"/>
              <a:t>Lytic bone lesions seen on X-ray</a:t>
            </a:r>
            <a:endParaRPr lang="en-US" sz="2800" dirty="0"/>
          </a:p>
        </p:txBody>
      </p:sp>
      <p:pic>
        <p:nvPicPr>
          <p:cNvPr id="4" name="Picture 1"/>
          <p:cNvPicPr>
            <a:picLocks noChangeArrowheads="1"/>
          </p:cNvPicPr>
          <p:nvPr/>
        </p:nvPicPr>
        <p:blipFill>
          <a:blip r:embed="rId3"/>
          <a:srcRect t="-1822" r="48169"/>
          <a:stretch>
            <a:fillRect/>
          </a:stretch>
        </p:blipFill>
        <p:spPr bwMode="auto">
          <a:xfrm>
            <a:off x="1481948" y="2835797"/>
            <a:ext cx="3448867" cy="3264061"/>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1"/>
          <p:cNvPicPr>
            <a:picLocks noChangeArrowheads="1"/>
          </p:cNvPicPr>
          <p:nvPr/>
        </p:nvPicPr>
        <p:blipFill>
          <a:blip r:embed="rId4"/>
          <a:srcRect l="49798"/>
          <a:stretch>
            <a:fillRect/>
          </a:stretch>
        </p:blipFill>
        <p:spPr bwMode="auto">
          <a:xfrm>
            <a:off x="5764192" y="2835797"/>
            <a:ext cx="3402957" cy="326406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4956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Lytic Bone lesions – autopsy </a:t>
            </a:r>
            <a:endParaRPr lang="en-US" dirty="0"/>
          </a:p>
        </p:txBody>
      </p:sp>
      <p:pic>
        <p:nvPicPr>
          <p:cNvPr id="4" name="Picture 1"/>
          <p:cNvPicPr>
            <a:picLocks noGrp="1" noChangeArrowheads="1"/>
          </p:cNvPicPr>
          <p:nvPr>
            <p:ph idx="1"/>
          </p:nvPr>
        </p:nvPicPr>
        <p:blipFill>
          <a:blip r:embed="rId2"/>
          <a:srcRect l="56620" t="1822"/>
          <a:stretch>
            <a:fillRect/>
          </a:stretch>
        </p:blipFill>
        <p:spPr bwMode="auto">
          <a:xfrm>
            <a:off x="1902067" y="1943727"/>
            <a:ext cx="3538034" cy="3886125"/>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1"/>
          <p:cNvPicPr>
            <a:picLocks noChangeArrowheads="1"/>
          </p:cNvPicPr>
          <p:nvPr/>
        </p:nvPicPr>
        <p:blipFill>
          <a:blip r:embed="rId3"/>
          <a:srcRect r="52968"/>
          <a:stretch>
            <a:fillRect/>
          </a:stretch>
        </p:blipFill>
        <p:spPr bwMode="auto">
          <a:xfrm>
            <a:off x="6706565" y="2187686"/>
            <a:ext cx="3108767" cy="364216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3097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838" y="155531"/>
            <a:ext cx="9905998" cy="1478570"/>
          </a:xfrm>
        </p:spPr>
        <p:txBody>
          <a:bodyPr/>
          <a:lstStyle/>
          <a:p>
            <a:r>
              <a:rPr lang="en-US" dirty="0" smtClean="0"/>
              <a:t>Disease phases</a:t>
            </a:r>
            <a:endParaRPr lang="en-US" dirty="0"/>
          </a:p>
        </p:txBody>
      </p:sp>
      <p:pic>
        <p:nvPicPr>
          <p:cNvPr id="4" name="Content Placeholder 3"/>
          <p:cNvPicPr>
            <a:picLocks noGrp="1" noChangeAspect="1"/>
          </p:cNvPicPr>
          <p:nvPr>
            <p:ph idx="1"/>
          </p:nvPr>
        </p:nvPicPr>
        <p:blipFill>
          <a:blip r:embed="rId2"/>
          <a:stretch>
            <a:fillRect/>
          </a:stretch>
        </p:blipFill>
        <p:spPr>
          <a:xfrm>
            <a:off x="361743" y="1877567"/>
            <a:ext cx="6210138" cy="3155492"/>
          </a:xfrm>
          <a:prstGeom prst="rect">
            <a:avLst/>
          </a:prstGeom>
          <a:ln w="38100">
            <a:solidFill>
              <a:schemeClr val="bg1"/>
            </a:solidFill>
          </a:ln>
        </p:spPr>
      </p:pic>
      <p:pic>
        <p:nvPicPr>
          <p:cNvPr id="5" name="Picture 2" descr="Image result for does anemia show up first in multiple myelo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0285" y="1742972"/>
            <a:ext cx="4759651" cy="342468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561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6353896" cy="1478570"/>
          </a:xfrm>
        </p:spPr>
        <p:txBody>
          <a:bodyPr>
            <a:normAutofit fontScale="90000"/>
          </a:bodyPr>
          <a:lstStyle/>
          <a:p>
            <a:r>
              <a:rPr lang="en-US" sz="4400" dirty="0" smtClean="0"/>
              <a:t>CRAB – defines symptomatic multiple myeloma </a:t>
            </a:r>
            <a:endParaRPr lang="en-US" sz="4400" dirty="0"/>
          </a:p>
        </p:txBody>
      </p:sp>
      <p:pic>
        <p:nvPicPr>
          <p:cNvPr id="4" name="Picture 9" descr="Join us for a night of food, drink, dancing, exciting auctions, and outstanding raffle prizes! The CVCHS Athletic Boosters is hosting the 20th annual Crab Feed and Auction. The ev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4148" y="825872"/>
            <a:ext cx="3361893" cy="254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p:cNvPicPr>
            <a:picLocks noGrp="1" noChangeAspect="1"/>
          </p:cNvPicPr>
          <p:nvPr>
            <p:ph idx="1"/>
          </p:nvPr>
        </p:nvPicPr>
        <p:blipFill>
          <a:blip r:embed="rId4"/>
          <a:stretch>
            <a:fillRect/>
          </a:stretch>
        </p:blipFill>
        <p:spPr>
          <a:xfrm>
            <a:off x="1014440" y="3562732"/>
            <a:ext cx="10131601" cy="2550428"/>
          </a:xfrm>
          <a:prstGeom prst="rect">
            <a:avLst/>
          </a:prstGeom>
        </p:spPr>
      </p:pic>
    </p:spTree>
    <p:extLst>
      <p:ext uri="{BB962C8B-B14F-4D97-AF65-F5344CB8AC3E}">
        <p14:creationId xmlns:p14="http://schemas.microsoft.com/office/powerpoint/2010/main" val="381102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
            </a:r>
            <a:r>
              <a:rPr lang="en-US" dirty="0" smtClean="0"/>
              <a:t>alcium </a:t>
            </a:r>
            <a:endParaRPr lang="en-US" dirty="0"/>
          </a:p>
        </p:txBody>
      </p:sp>
      <p:sp>
        <p:nvSpPr>
          <p:cNvPr id="3" name="Content Placeholder 2"/>
          <p:cNvSpPr>
            <a:spLocks noGrp="1"/>
          </p:cNvSpPr>
          <p:nvPr>
            <p:ph idx="1"/>
          </p:nvPr>
        </p:nvSpPr>
        <p:spPr/>
        <p:txBody>
          <a:bodyPr/>
          <a:lstStyle/>
          <a:p>
            <a:r>
              <a:rPr lang="en-US" dirty="0" smtClean="0"/>
              <a:t>Lysis of bone leads to increased calcium in the blood</a:t>
            </a:r>
          </a:p>
          <a:p>
            <a:r>
              <a:rPr lang="en-US" dirty="0" smtClean="0"/>
              <a:t>30% of patients have at time at presentation</a:t>
            </a:r>
          </a:p>
          <a:p>
            <a:r>
              <a:rPr lang="en-US" dirty="0" smtClean="0"/>
              <a:t>Key factors – IL6, IL1, RANKL, MIP1</a:t>
            </a:r>
            <a:r>
              <a:rPr lang="en-US" dirty="0" smtClean="0">
                <a:latin typeface="Symbol" panose="05050102010706020507" pitchFamily="18" charset="2"/>
              </a:rPr>
              <a:t>a</a:t>
            </a:r>
            <a:r>
              <a:rPr lang="en-US" dirty="0" smtClean="0"/>
              <a:t> and osteoblastic dysfunction</a:t>
            </a:r>
            <a:endParaRPr lang="en-US" dirty="0"/>
          </a:p>
        </p:txBody>
      </p:sp>
    </p:spTree>
    <p:extLst>
      <p:ext uri="{BB962C8B-B14F-4D97-AF65-F5344CB8AC3E}">
        <p14:creationId xmlns:p14="http://schemas.microsoft.com/office/powerpoint/2010/main" val="58110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689" y="-180135"/>
            <a:ext cx="9905998" cy="1478570"/>
          </a:xfrm>
        </p:spPr>
        <p:txBody>
          <a:bodyPr/>
          <a:lstStyle/>
          <a:p>
            <a:r>
              <a:rPr lang="en-US" dirty="0" smtClean="0"/>
              <a:t>Plasma cell (multiple) myeloma</a:t>
            </a:r>
            <a:endParaRPr lang="en-US" dirty="0"/>
          </a:p>
        </p:txBody>
      </p:sp>
      <p:sp>
        <p:nvSpPr>
          <p:cNvPr id="3" name="Content Placeholder 2"/>
          <p:cNvSpPr>
            <a:spLocks noGrp="1"/>
          </p:cNvSpPr>
          <p:nvPr>
            <p:ph idx="1"/>
          </p:nvPr>
        </p:nvSpPr>
        <p:spPr>
          <a:xfrm>
            <a:off x="823109" y="808891"/>
            <a:ext cx="5930719" cy="5772017"/>
          </a:xfrm>
        </p:spPr>
        <p:txBody>
          <a:bodyPr>
            <a:normAutofit/>
          </a:bodyPr>
          <a:lstStyle/>
          <a:p>
            <a:r>
              <a:rPr lang="en-US" dirty="0" smtClean="0"/>
              <a:t>In US</a:t>
            </a:r>
          </a:p>
          <a:p>
            <a:pPr lvl="1"/>
            <a:r>
              <a:rPr lang="en-US" sz="2400" dirty="0" smtClean="0"/>
              <a:t>Most common lymphoid malignancy in African Americans; second in Caucasians</a:t>
            </a:r>
          </a:p>
          <a:p>
            <a:pPr lvl="1"/>
            <a:r>
              <a:rPr lang="en-US" sz="2400" dirty="0" smtClean="0"/>
              <a:t>African Americans 2 x more than Caucasians</a:t>
            </a:r>
          </a:p>
          <a:p>
            <a:r>
              <a:rPr lang="en-US" dirty="0" smtClean="0"/>
              <a:t>Adults, usually &gt; 50 years</a:t>
            </a:r>
          </a:p>
          <a:p>
            <a:pPr lvl="1"/>
            <a:r>
              <a:rPr lang="en-US" sz="2400" dirty="0" smtClean="0"/>
              <a:t>Median age 68</a:t>
            </a:r>
          </a:p>
          <a:p>
            <a:pPr lvl="1"/>
            <a:r>
              <a:rPr lang="en-US" sz="2400" dirty="0" smtClean="0"/>
              <a:t>Rare in adults before age 35</a:t>
            </a:r>
          </a:p>
          <a:p>
            <a:pPr lvl="1"/>
            <a:r>
              <a:rPr lang="en-US" sz="2400" dirty="0" smtClean="0"/>
              <a:t>NOT found in children</a:t>
            </a:r>
          </a:p>
          <a:p>
            <a:r>
              <a:rPr lang="en-US" dirty="0" smtClean="0"/>
              <a:t> M/F ratio 3:2</a:t>
            </a:r>
          </a:p>
          <a:p>
            <a:r>
              <a:rPr lang="en-US" dirty="0" smtClean="0"/>
              <a:t>Median survival 3-4 years</a:t>
            </a:r>
          </a:p>
          <a:p>
            <a:endParaRPr lang="en-US" dirty="0" smtClean="0"/>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1427" y="826515"/>
            <a:ext cx="4284840" cy="5545087"/>
          </a:xfrm>
          <a:prstGeom prst="rect">
            <a:avLst/>
          </a:prstGeom>
          <a:ln>
            <a:solidFill>
              <a:schemeClr val="bg1"/>
            </a:solidFill>
          </a:ln>
        </p:spPr>
      </p:pic>
    </p:spTree>
    <p:extLst>
      <p:ext uri="{BB962C8B-B14F-4D97-AF65-F5344CB8AC3E}">
        <p14:creationId xmlns:p14="http://schemas.microsoft.com/office/powerpoint/2010/main" val="3859669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b="1" dirty="0" smtClean="0"/>
              <a:t>R</a:t>
            </a:r>
            <a:r>
              <a:rPr lang="en-US" altLang="en-US" dirty="0" smtClean="0"/>
              <a:t>enal dysfunction: Causes </a:t>
            </a:r>
            <a:r>
              <a:rPr lang="en-US" altLang="en-US" dirty="0"/>
              <a:t>of renal failure in MM</a:t>
            </a:r>
          </a:p>
        </p:txBody>
      </p:sp>
      <p:sp>
        <p:nvSpPr>
          <p:cNvPr id="50179" name="Rectangle 3"/>
          <p:cNvSpPr>
            <a:spLocks noGrp="1" noChangeArrowheads="1"/>
          </p:cNvSpPr>
          <p:nvPr>
            <p:ph type="body" idx="1"/>
          </p:nvPr>
        </p:nvSpPr>
        <p:spPr/>
        <p:txBody>
          <a:bodyPr>
            <a:normAutofit fontScale="92500" lnSpcReduction="10000"/>
          </a:bodyPr>
          <a:lstStyle/>
          <a:p>
            <a:r>
              <a:rPr lang="en-US" altLang="en-US"/>
              <a:t>Cast nephropathy</a:t>
            </a:r>
          </a:p>
          <a:p>
            <a:r>
              <a:rPr lang="en-US" altLang="en-US"/>
              <a:t>Light chain deposition disease</a:t>
            </a:r>
          </a:p>
          <a:p>
            <a:r>
              <a:rPr lang="en-US" altLang="en-US"/>
              <a:t>Primary amyloidosis</a:t>
            </a:r>
          </a:p>
          <a:p>
            <a:r>
              <a:rPr lang="en-US" altLang="en-US"/>
              <a:t>Hypercalcemia</a:t>
            </a:r>
          </a:p>
          <a:p>
            <a:r>
              <a:rPr lang="en-US" altLang="en-US"/>
              <a:t>Renal tubular dysfunction</a:t>
            </a:r>
          </a:p>
          <a:p>
            <a:r>
              <a:rPr lang="en-US" altLang="en-US"/>
              <a:t>Volume depletion</a:t>
            </a:r>
          </a:p>
          <a:p>
            <a:r>
              <a:rPr lang="en-US" altLang="en-US"/>
              <a:t>IV contrast dye, nephrotoxic meds</a:t>
            </a:r>
          </a:p>
        </p:txBody>
      </p:sp>
    </p:spTree>
    <p:extLst>
      <p:ext uri="{BB962C8B-B14F-4D97-AF65-F5344CB8AC3E}">
        <p14:creationId xmlns:p14="http://schemas.microsoft.com/office/powerpoint/2010/main" val="898505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33594" y="294812"/>
            <a:ext cx="9905998" cy="1478570"/>
          </a:xfrm>
        </p:spPr>
        <p:txBody>
          <a:bodyPr/>
          <a:lstStyle/>
          <a:p>
            <a:r>
              <a:rPr lang="en-US" altLang="en-US" dirty="0"/>
              <a:t>Myeloma Kidney</a:t>
            </a:r>
          </a:p>
        </p:txBody>
      </p:sp>
      <p:sp>
        <p:nvSpPr>
          <p:cNvPr id="51203" name="Rectangle 3"/>
          <p:cNvSpPr>
            <a:spLocks noGrp="1" noChangeArrowheads="1"/>
          </p:cNvSpPr>
          <p:nvPr>
            <p:ph type="body" idx="1"/>
          </p:nvPr>
        </p:nvSpPr>
        <p:spPr>
          <a:xfrm>
            <a:off x="1141412" y="1773382"/>
            <a:ext cx="9905999" cy="4544291"/>
          </a:xfrm>
        </p:spPr>
        <p:txBody>
          <a:bodyPr>
            <a:normAutofit lnSpcReduction="10000"/>
          </a:bodyPr>
          <a:lstStyle/>
          <a:p>
            <a:r>
              <a:rPr lang="en-US" altLang="en-US" sz="2800" dirty="0"/>
              <a:t>Two main </a:t>
            </a:r>
            <a:r>
              <a:rPr lang="en-US" altLang="en-US" sz="2800" dirty="0" smtClean="0"/>
              <a:t>pathologic mechanisms</a:t>
            </a:r>
            <a:r>
              <a:rPr lang="en-US" altLang="en-US" sz="2800" dirty="0"/>
              <a:t>:</a:t>
            </a:r>
          </a:p>
          <a:p>
            <a:pPr lvl="1"/>
            <a:r>
              <a:rPr lang="en-US" altLang="en-US" sz="2400" dirty="0"/>
              <a:t>Intracellular cast formation</a:t>
            </a:r>
          </a:p>
          <a:p>
            <a:pPr lvl="1"/>
            <a:r>
              <a:rPr lang="en-US" altLang="en-US" sz="2400" dirty="0"/>
              <a:t>Direct tubular toxicity by light chains</a:t>
            </a:r>
          </a:p>
          <a:p>
            <a:pPr lvl="1"/>
            <a:endParaRPr lang="en-US" altLang="en-US" sz="2400" dirty="0"/>
          </a:p>
          <a:p>
            <a:r>
              <a:rPr lang="en-US" altLang="en-US" sz="2800" dirty="0"/>
              <a:t>Contributing factors to presence of renal failure due to multiple myeloma:</a:t>
            </a:r>
          </a:p>
          <a:p>
            <a:pPr lvl="1"/>
            <a:r>
              <a:rPr lang="en-US" altLang="en-US" sz="2400" dirty="0"/>
              <a:t>High rate of light chain excretion (tumor load)</a:t>
            </a:r>
          </a:p>
          <a:p>
            <a:pPr lvl="1"/>
            <a:r>
              <a:rPr lang="en-US" altLang="en-US" sz="2400" dirty="0"/>
              <a:t>Biochemical characteristics of light chain</a:t>
            </a:r>
          </a:p>
          <a:p>
            <a:pPr lvl="1"/>
            <a:r>
              <a:rPr lang="en-US" altLang="en-US" sz="2400" dirty="0"/>
              <a:t>Concurrent volume depletion</a:t>
            </a:r>
          </a:p>
        </p:txBody>
      </p:sp>
    </p:spTree>
    <p:extLst>
      <p:ext uri="{BB962C8B-B14F-4D97-AF65-F5344CB8AC3E}">
        <p14:creationId xmlns:p14="http://schemas.microsoft.com/office/powerpoint/2010/main" val="2195283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Cast Nephropathy</a:t>
            </a:r>
          </a:p>
        </p:txBody>
      </p:sp>
      <p:sp>
        <p:nvSpPr>
          <p:cNvPr id="52227" name="Rectangle 3"/>
          <p:cNvSpPr>
            <a:spLocks noGrp="1" noChangeArrowheads="1"/>
          </p:cNvSpPr>
          <p:nvPr>
            <p:ph type="body" idx="1"/>
          </p:nvPr>
        </p:nvSpPr>
        <p:spPr/>
        <p:txBody>
          <a:bodyPr>
            <a:normAutofit lnSpcReduction="10000"/>
          </a:bodyPr>
          <a:lstStyle/>
          <a:p>
            <a:pPr>
              <a:lnSpc>
                <a:spcPct val="90000"/>
              </a:lnSpc>
            </a:pPr>
            <a:r>
              <a:rPr lang="en-US" altLang="en-US" sz="2800"/>
              <a:t>Most common pathological diagnosis on renal biopsy in multiple myeloma</a:t>
            </a:r>
          </a:p>
          <a:p>
            <a:pPr>
              <a:lnSpc>
                <a:spcPct val="90000"/>
              </a:lnSpc>
            </a:pPr>
            <a:r>
              <a:rPr lang="en-US" altLang="en-US" sz="2800"/>
              <a:t>Due to light chains binding with Tamm-Horsfall mucoprotein, which is secreted by tubular cells in ascending loop of Henle, forming casts</a:t>
            </a:r>
          </a:p>
          <a:p>
            <a:pPr>
              <a:lnSpc>
                <a:spcPct val="90000"/>
              </a:lnSpc>
            </a:pPr>
            <a:r>
              <a:rPr lang="en-US" altLang="en-US" sz="2800"/>
              <a:t>Multinucleated giant cells surround the casts</a:t>
            </a:r>
          </a:p>
          <a:p>
            <a:pPr>
              <a:lnSpc>
                <a:spcPct val="90000"/>
              </a:lnSpc>
            </a:pPr>
            <a:r>
              <a:rPr lang="en-US" altLang="en-US" sz="2800"/>
              <a:t>Dehydration worsens cast nephropathy due to decreased flow in tubules, increased concentration of light chains</a:t>
            </a:r>
          </a:p>
        </p:txBody>
      </p:sp>
    </p:spTree>
    <p:extLst>
      <p:ext uri="{BB962C8B-B14F-4D97-AF65-F5344CB8AC3E}">
        <p14:creationId xmlns:p14="http://schemas.microsoft.com/office/powerpoint/2010/main" val="204394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892636" y="914399"/>
            <a:ext cx="4939146" cy="4890655"/>
          </a:xfrm>
        </p:spPr>
        <p:txBody>
          <a:bodyPr>
            <a:normAutofit/>
          </a:bodyPr>
          <a:lstStyle/>
          <a:p>
            <a:r>
              <a:rPr lang="en-US" dirty="0" smtClean="0"/>
              <a:t>Treatment of renal failure</a:t>
            </a:r>
          </a:p>
          <a:p>
            <a:pPr lvl="1"/>
            <a:r>
              <a:rPr lang="en-US" sz="2400" dirty="0" smtClean="0"/>
              <a:t>IV rehydration</a:t>
            </a:r>
          </a:p>
          <a:p>
            <a:pPr lvl="1"/>
            <a:r>
              <a:rPr lang="en-US" sz="2400" dirty="0" smtClean="0"/>
              <a:t>Treatment of hypercalcemia</a:t>
            </a:r>
          </a:p>
          <a:p>
            <a:pPr lvl="1"/>
            <a:r>
              <a:rPr lang="en-US" sz="2400" dirty="0" smtClean="0"/>
              <a:t>Treatment of MM</a:t>
            </a:r>
          </a:p>
          <a:p>
            <a:pPr lvl="1"/>
            <a:r>
              <a:rPr lang="en-US" sz="2400" dirty="0" err="1" smtClean="0"/>
              <a:t>Plasmapharesis</a:t>
            </a:r>
            <a:r>
              <a:rPr lang="en-US" sz="2400" dirty="0" smtClean="0"/>
              <a:t> ?</a:t>
            </a:r>
          </a:p>
          <a:p>
            <a:pPr lvl="1"/>
            <a:r>
              <a:rPr lang="en-US" sz="2400" dirty="0" smtClean="0"/>
              <a:t>Dialysis if necessary </a:t>
            </a:r>
            <a:endParaRPr lang="en-US" sz="2400" dirty="0"/>
          </a:p>
        </p:txBody>
      </p:sp>
      <p:pic>
        <p:nvPicPr>
          <p:cNvPr id="5" name="Picture 2" descr="Image result for bone marrow   multiple myelom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90557" y="1188443"/>
            <a:ext cx="5924988" cy="461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08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a:t>
            </a:r>
            <a:r>
              <a:rPr lang="en-US" dirty="0" smtClean="0"/>
              <a:t>nemia </a:t>
            </a:r>
            <a:endParaRPr lang="en-US" dirty="0"/>
          </a:p>
        </p:txBody>
      </p:sp>
      <p:sp>
        <p:nvSpPr>
          <p:cNvPr id="3" name="Content Placeholder 2"/>
          <p:cNvSpPr>
            <a:spLocks noGrp="1"/>
          </p:cNvSpPr>
          <p:nvPr>
            <p:ph idx="1"/>
          </p:nvPr>
        </p:nvSpPr>
        <p:spPr>
          <a:xfrm>
            <a:off x="323994" y="2095211"/>
            <a:ext cx="5740437" cy="3541714"/>
          </a:xfrm>
        </p:spPr>
        <p:txBody>
          <a:bodyPr/>
          <a:lstStyle/>
          <a:p>
            <a:r>
              <a:rPr lang="en-US" dirty="0" smtClean="0"/>
              <a:t>Myeloma cells crowd out normal cells in BM</a:t>
            </a:r>
          </a:p>
          <a:p>
            <a:r>
              <a:rPr lang="en-US" dirty="0" smtClean="0"/>
              <a:t>Decreased production of red cells – anemia</a:t>
            </a:r>
          </a:p>
          <a:p>
            <a:r>
              <a:rPr lang="en-US" dirty="0" smtClean="0"/>
              <a:t>Can also be caused by treatments for MM</a:t>
            </a:r>
          </a:p>
          <a:p>
            <a:endParaRPr lang="en-US" dirty="0"/>
          </a:p>
        </p:txBody>
      </p:sp>
      <p:pic>
        <p:nvPicPr>
          <p:cNvPr id="4" name="Picture 8" descr="Image result for bone marrow   multiple myel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837" y="193963"/>
            <a:ext cx="4982980" cy="4156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one marrow   multiple myelo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1882" y="4488873"/>
            <a:ext cx="2626492" cy="197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8450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626" y="-21672"/>
            <a:ext cx="10300319" cy="1478570"/>
          </a:xfrm>
        </p:spPr>
        <p:txBody>
          <a:bodyPr/>
          <a:lstStyle/>
          <a:p>
            <a:r>
              <a:rPr lang="en-US" b="1" dirty="0" smtClean="0"/>
              <a:t>B</a:t>
            </a:r>
            <a:r>
              <a:rPr lang="en-US" dirty="0" smtClean="0"/>
              <a:t>one lesions</a:t>
            </a:r>
            <a:endParaRPr lang="en-US" dirty="0"/>
          </a:p>
        </p:txBody>
      </p:sp>
      <p:pic>
        <p:nvPicPr>
          <p:cNvPr id="9218" name="Picture 2" descr="https://www.nature.com/bonekeyreports/2015/151028/bonekey2015122/carousel/bonekey2015122-f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0033" y="1504424"/>
            <a:ext cx="5495752" cy="353424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bone lysis  in 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018" y="1060719"/>
            <a:ext cx="5070927" cy="397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4923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1007269" y="249808"/>
            <a:ext cx="10497199" cy="1478570"/>
          </a:xfrm>
        </p:spPr>
        <p:txBody>
          <a:bodyPr vert="horz" lIns="91440" tIns="45720" rIns="82550" bIns="45720" rtlCol="0" anchor="ctr">
            <a:normAutofit/>
          </a:bodyPr>
          <a:lstStyle/>
          <a:p>
            <a:pPr marL="41275">
              <a:defRPr/>
            </a:pPr>
            <a:r>
              <a:rPr lang="en-US" dirty="0">
                <a:solidFill>
                  <a:schemeClr val="tx1">
                    <a:lumMod val="75000"/>
                    <a:lumOff val="25000"/>
                  </a:schemeClr>
                </a:solidFill>
              </a:rPr>
              <a:t>Monoclonal Gammopathy of Undetermined Significance (MGUS)</a:t>
            </a:r>
          </a:p>
        </p:txBody>
      </p:sp>
      <p:sp>
        <p:nvSpPr>
          <p:cNvPr id="29699" name="Rectangle 2"/>
          <p:cNvSpPr>
            <a:spLocks noGrp="1" noChangeArrowheads="1"/>
          </p:cNvSpPr>
          <p:nvPr>
            <p:ph idx="1"/>
          </p:nvPr>
        </p:nvSpPr>
        <p:spPr>
          <a:xfrm>
            <a:off x="1130710" y="1846264"/>
            <a:ext cx="7653338" cy="4554536"/>
          </a:xfrm>
        </p:spPr>
        <p:txBody>
          <a:bodyPr vert="horz" lIns="91440" tIns="45720" rIns="82550" bIns="45720" rtlCol="0">
            <a:normAutofit/>
          </a:bodyPr>
          <a:lstStyle/>
          <a:p>
            <a:pPr>
              <a:lnSpc>
                <a:spcPts val="1800"/>
              </a:lnSpc>
              <a:buFont typeface="Wingdings" panose="05000000000000000000" pitchFamily="2" charset="2"/>
              <a:buChar char="§"/>
            </a:pPr>
            <a:r>
              <a:rPr lang="en-US" altLang="en-US" dirty="0"/>
              <a:t>Very common (5% of people over </a:t>
            </a:r>
            <a:r>
              <a:rPr lang="en-US" altLang="en-US" dirty="0" smtClean="0"/>
              <a:t>70)</a:t>
            </a:r>
            <a:endParaRPr lang="en-US" altLang="en-US" dirty="0"/>
          </a:p>
          <a:p>
            <a:pPr>
              <a:lnSpc>
                <a:spcPts val="1800"/>
              </a:lnSpc>
              <a:buFont typeface="Wingdings" panose="05000000000000000000" pitchFamily="2" charset="2"/>
              <a:buChar char="§"/>
            </a:pPr>
            <a:r>
              <a:rPr lang="en-US" altLang="en-US" dirty="0"/>
              <a:t>Usually elderly patients</a:t>
            </a:r>
            <a:r>
              <a:rPr lang="en-US" altLang="en-US" dirty="0">
                <a:solidFill>
                  <a:srgbClr val="FF0000"/>
                </a:solidFill>
              </a:rPr>
              <a:t> </a:t>
            </a:r>
            <a:r>
              <a:rPr lang="en-US" altLang="en-US" dirty="0"/>
              <a:t>with no symptoms</a:t>
            </a:r>
          </a:p>
          <a:p>
            <a:pPr>
              <a:lnSpc>
                <a:spcPts val="1800"/>
              </a:lnSpc>
              <a:buFont typeface="Wingdings" panose="05000000000000000000" pitchFamily="2" charset="2"/>
              <a:buChar char="§"/>
            </a:pPr>
            <a:r>
              <a:rPr lang="en-US" altLang="en-US" dirty="0"/>
              <a:t>African Americans &gt; Caucasians (twice)</a:t>
            </a:r>
          </a:p>
          <a:p>
            <a:pPr>
              <a:lnSpc>
                <a:spcPts val="1800"/>
              </a:lnSpc>
              <a:buFont typeface="Wingdings" panose="05000000000000000000" pitchFamily="2" charset="2"/>
              <a:buChar char="§"/>
            </a:pPr>
            <a:r>
              <a:rPr lang="en-US" altLang="en-US" dirty="0"/>
              <a:t>Small monoclonal spike (IgG most common)</a:t>
            </a:r>
          </a:p>
          <a:p>
            <a:pPr>
              <a:lnSpc>
                <a:spcPts val="1800"/>
              </a:lnSpc>
              <a:buFont typeface="Wingdings" panose="05000000000000000000" pitchFamily="2" charset="2"/>
              <a:buChar char="§"/>
            </a:pPr>
            <a:r>
              <a:rPr lang="en-US" altLang="en-US" dirty="0"/>
              <a:t>Less than 10% clonal plasma cells in marrow</a:t>
            </a:r>
            <a:endParaRPr lang="en-US" altLang="en-US" sz="2200" dirty="0"/>
          </a:p>
          <a:p>
            <a:pPr>
              <a:lnSpc>
                <a:spcPts val="1800"/>
              </a:lnSpc>
              <a:buFont typeface="Wingdings" panose="05000000000000000000" pitchFamily="2" charset="2"/>
              <a:buChar char="§"/>
            </a:pPr>
            <a:r>
              <a:rPr lang="en-US" altLang="en-US" dirty="0"/>
              <a:t>No myeloma related organ/tissue </a:t>
            </a:r>
            <a:r>
              <a:rPr lang="en-US" altLang="en-US" dirty="0" smtClean="0"/>
              <a:t>impairment –NO CRAB</a:t>
            </a:r>
            <a:endParaRPr lang="en-US" altLang="en-US" dirty="0"/>
          </a:p>
          <a:p>
            <a:pPr marL="498475" lvl="3" indent="0">
              <a:lnSpc>
                <a:spcPts val="1800"/>
              </a:lnSpc>
              <a:spcBef>
                <a:spcPts val="1800"/>
              </a:spcBef>
              <a:spcAft>
                <a:spcPts val="1800"/>
              </a:spcAft>
              <a:buNone/>
            </a:pPr>
            <a:r>
              <a:rPr lang="en-US" altLang="en-US" sz="2400" b="1" dirty="0">
                <a:solidFill>
                  <a:srgbClr val="FF0000"/>
                </a:solidFill>
              </a:rPr>
              <a:t>CRAB</a:t>
            </a:r>
            <a:r>
              <a:rPr lang="en-US" altLang="en-US" sz="2400" b="1" dirty="0"/>
              <a:t>: </a:t>
            </a:r>
            <a:r>
              <a:rPr lang="en-US" altLang="en-US" sz="2400" b="1" dirty="0" err="1"/>
              <a:t>Hyper</a:t>
            </a:r>
            <a:r>
              <a:rPr lang="en-US" altLang="en-US" sz="2400" b="1" u="sng" dirty="0" err="1">
                <a:solidFill>
                  <a:srgbClr val="FF0000"/>
                </a:solidFill>
                <a:latin typeface="Times New Roman Bold" panose="02020803070505020304" pitchFamily="18" charset="0"/>
                <a:cs typeface="Times New Roman Bold" panose="02020803070505020304" pitchFamily="18" charset="0"/>
                <a:sym typeface="Times New Roman Bold" panose="02020803070505020304" pitchFamily="18" charset="0"/>
              </a:rPr>
              <a:t>C</a:t>
            </a:r>
            <a:r>
              <a:rPr lang="en-US" altLang="en-US" sz="2400" b="1" dirty="0" err="1"/>
              <a:t>alcemia</a:t>
            </a:r>
            <a:r>
              <a:rPr lang="en-US" altLang="en-US" sz="2400" b="1" dirty="0"/>
              <a:t>, </a:t>
            </a:r>
            <a:r>
              <a:rPr lang="en-US" altLang="en-US" sz="2400" b="1" u="sng" dirty="0">
                <a:solidFill>
                  <a:srgbClr val="FF0000"/>
                </a:solidFill>
                <a:latin typeface="Times New Roman Bold" panose="02020803070505020304" pitchFamily="18" charset="0"/>
                <a:cs typeface="Times New Roman Bold" panose="02020803070505020304" pitchFamily="18" charset="0"/>
                <a:sym typeface="Times New Roman Bold" panose="02020803070505020304" pitchFamily="18" charset="0"/>
              </a:rPr>
              <a:t>R</a:t>
            </a:r>
            <a:r>
              <a:rPr lang="en-US" altLang="en-US" sz="2400" b="1" dirty="0"/>
              <a:t>enal insufficiency, </a:t>
            </a:r>
            <a:r>
              <a:rPr lang="en-US" altLang="en-US" sz="2400" b="1" u="sng" dirty="0">
                <a:solidFill>
                  <a:srgbClr val="FF0000"/>
                </a:solidFill>
                <a:latin typeface="Times New Roman Bold" panose="02020803070505020304" pitchFamily="18" charset="0"/>
                <a:cs typeface="Times New Roman Bold" panose="02020803070505020304" pitchFamily="18" charset="0"/>
                <a:sym typeface="Times New Roman Bold" panose="02020803070505020304" pitchFamily="18" charset="0"/>
              </a:rPr>
              <a:t>A</a:t>
            </a:r>
            <a:r>
              <a:rPr lang="en-US" altLang="en-US" sz="2400" b="1" dirty="0"/>
              <a:t>nemia, </a:t>
            </a:r>
            <a:r>
              <a:rPr lang="en-US" altLang="en-US" sz="2400" b="1" u="sng" dirty="0">
                <a:solidFill>
                  <a:srgbClr val="FF0000"/>
                </a:solidFill>
                <a:latin typeface="Times New Roman Bold" panose="02020803070505020304" pitchFamily="18" charset="0"/>
                <a:cs typeface="Times New Roman Bold" panose="02020803070505020304" pitchFamily="18" charset="0"/>
                <a:sym typeface="Times New Roman Bold" panose="02020803070505020304" pitchFamily="18" charset="0"/>
              </a:rPr>
              <a:t>B</a:t>
            </a:r>
            <a:r>
              <a:rPr lang="en-US" altLang="en-US" sz="2400" b="1" dirty="0"/>
              <a:t>one lesions</a:t>
            </a:r>
          </a:p>
          <a:p>
            <a:pPr>
              <a:lnSpc>
                <a:spcPts val="1800"/>
              </a:lnSpc>
              <a:buFont typeface="Wingdings" panose="05000000000000000000" pitchFamily="2" charset="2"/>
              <a:buChar char="§"/>
            </a:pPr>
            <a:r>
              <a:rPr lang="en-US" altLang="en-US" dirty="0"/>
              <a:t>No evidence of other B-cell proliferative disorder</a:t>
            </a:r>
          </a:p>
          <a:p>
            <a:pPr>
              <a:lnSpc>
                <a:spcPts val="1800"/>
              </a:lnSpc>
              <a:buFont typeface="Wingdings" panose="05000000000000000000" pitchFamily="2" charset="2"/>
              <a:buChar char="§"/>
            </a:pPr>
            <a:r>
              <a:rPr lang="en-US" altLang="en-US" dirty="0"/>
              <a:t>Increased risk for developing myeloma</a:t>
            </a: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1769" y="4660900"/>
            <a:ext cx="25527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quot;No&quot; Symbol 4"/>
          <p:cNvSpPr/>
          <p:nvPr/>
        </p:nvSpPr>
        <p:spPr>
          <a:xfrm>
            <a:off x="8989869" y="4425950"/>
            <a:ext cx="2514600" cy="2209800"/>
          </a:xfrm>
          <a:prstGeom prst="noSmoking">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Tree>
    <p:extLst>
      <p:ext uri="{BB962C8B-B14F-4D97-AF65-F5344CB8AC3E}">
        <p14:creationId xmlns:p14="http://schemas.microsoft.com/office/powerpoint/2010/main" val="392947065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idx="1"/>
          </p:nvPr>
        </p:nvSpPr>
        <p:spPr>
          <a:xfrm>
            <a:off x="1104900" y="1832264"/>
            <a:ext cx="10629900" cy="3048000"/>
          </a:xfrm>
        </p:spPr>
        <p:txBody>
          <a:bodyPr vert="horz" lIns="91440" tIns="45720" rIns="82550" bIns="45720" rtlCol="0">
            <a:noAutofit/>
          </a:bodyPr>
          <a:lstStyle/>
          <a:p>
            <a:pPr marL="485775" indent="0">
              <a:buNone/>
              <a:defRPr/>
            </a:pPr>
            <a:r>
              <a:rPr lang="en-US" sz="2800" dirty="0">
                <a:solidFill>
                  <a:schemeClr val="tx1">
                    <a:lumMod val="75000"/>
                    <a:lumOff val="25000"/>
                  </a:schemeClr>
                </a:solidFill>
              </a:rPr>
              <a:t>M-protein in serum at myeloma </a:t>
            </a:r>
            <a:r>
              <a:rPr lang="en-US" sz="2800" dirty="0" smtClean="0">
                <a:solidFill>
                  <a:schemeClr val="tx1">
                    <a:lumMod val="75000"/>
                    <a:lumOff val="25000"/>
                  </a:schemeClr>
                </a:solidFill>
              </a:rPr>
              <a:t>levels </a:t>
            </a:r>
            <a:r>
              <a:rPr lang="en-US" sz="2800" dirty="0"/>
              <a:t>IgG ≥3 g/dL, IgA &gt;1 </a:t>
            </a:r>
            <a:r>
              <a:rPr lang="en-US" sz="2800" dirty="0" smtClean="0"/>
              <a:t>g/dL) </a:t>
            </a:r>
            <a:r>
              <a:rPr lang="en-US" sz="2800" dirty="0" smtClean="0">
                <a:solidFill>
                  <a:schemeClr val="tx1">
                    <a:lumMod val="75000"/>
                    <a:lumOff val="25000"/>
                  </a:schemeClr>
                </a:solidFill>
              </a:rPr>
              <a:t> </a:t>
            </a:r>
            <a:r>
              <a:rPr lang="en-US" sz="2800" b="1" i="1" dirty="0" smtClean="0">
                <a:solidFill>
                  <a:schemeClr val="tx1">
                    <a:lumMod val="75000"/>
                    <a:lumOff val="25000"/>
                  </a:schemeClr>
                </a:solidFill>
                <a:effectLst>
                  <a:outerShdw blurRad="38100" dist="38100" dir="2700000" algn="tl">
                    <a:srgbClr val="000000">
                      <a:alpha val="43137"/>
                    </a:srgbClr>
                  </a:outerShdw>
                </a:effectLst>
              </a:rPr>
              <a:t>AND/OR</a:t>
            </a:r>
            <a:endParaRPr lang="en-US" sz="2800" b="1" i="1" dirty="0">
              <a:solidFill>
                <a:schemeClr val="tx1">
                  <a:lumMod val="75000"/>
                  <a:lumOff val="25000"/>
                </a:schemeClr>
              </a:solidFill>
              <a:effectLst>
                <a:outerShdw blurRad="38100" dist="38100" dir="2700000" algn="tl">
                  <a:srgbClr val="000000">
                    <a:alpha val="43137"/>
                  </a:srgbClr>
                </a:outerShdw>
              </a:effectLst>
            </a:endParaRPr>
          </a:p>
          <a:p>
            <a:pPr marL="485775" indent="0">
              <a:buNone/>
              <a:defRPr/>
            </a:pPr>
            <a:r>
              <a:rPr lang="en-US" sz="2800" dirty="0">
                <a:solidFill>
                  <a:schemeClr val="tx1">
                    <a:lumMod val="75000"/>
                    <a:lumOff val="25000"/>
                  </a:schemeClr>
                </a:solidFill>
              </a:rPr>
              <a:t>10% or more clonal plasma cells in marrow</a:t>
            </a:r>
          </a:p>
          <a:p>
            <a:pPr marL="485775" indent="0">
              <a:defRPr/>
            </a:pPr>
            <a:endParaRPr lang="en-US" sz="2800" dirty="0">
              <a:solidFill>
                <a:schemeClr val="tx1">
                  <a:lumMod val="75000"/>
                  <a:lumOff val="25000"/>
                </a:schemeClr>
              </a:solidFill>
            </a:endParaRPr>
          </a:p>
          <a:p>
            <a:pPr marL="485775" indent="0">
              <a:buNone/>
              <a:defRPr/>
            </a:pPr>
            <a:r>
              <a:rPr lang="en-US" sz="2800" b="1" dirty="0">
                <a:solidFill>
                  <a:srgbClr val="FF0000"/>
                </a:solidFill>
                <a:effectLst>
                  <a:outerShdw blurRad="38100" dist="38100" dir="2700000" algn="tl">
                    <a:srgbClr val="000000">
                      <a:alpha val="43137"/>
                    </a:srgbClr>
                  </a:outerShdw>
                </a:effectLst>
              </a:rPr>
              <a:t>NO</a:t>
            </a:r>
            <a:r>
              <a:rPr lang="en-US" sz="2800" dirty="0">
                <a:solidFill>
                  <a:schemeClr val="tx1">
                    <a:lumMod val="75000"/>
                    <a:lumOff val="25000"/>
                  </a:schemeClr>
                </a:solidFill>
              </a:rPr>
              <a:t> related organ or tissue impairment </a:t>
            </a:r>
            <a:r>
              <a:rPr lang="en-US" sz="2800" dirty="0" smtClean="0">
                <a:solidFill>
                  <a:schemeClr val="tx1">
                    <a:lumMod val="75000"/>
                    <a:lumOff val="25000"/>
                  </a:schemeClr>
                </a:solidFill>
              </a:rPr>
              <a:t>–NO CRAB</a:t>
            </a:r>
            <a:endParaRPr lang="en-US" sz="2800" dirty="0">
              <a:solidFill>
                <a:schemeClr val="tx1">
                  <a:lumMod val="75000"/>
                  <a:lumOff val="25000"/>
                </a:schemeClr>
              </a:solidFill>
            </a:endParaRPr>
          </a:p>
        </p:txBody>
      </p:sp>
      <p:sp>
        <p:nvSpPr>
          <p:cNvPr id="18436" name="Rectangle 3"/>
          <p:cNvSpPr>
            <a:spLocks/>
          </p:cNvSpPr>
          <p:nvPr/>
        </p:nvSpPr>
        <p:spPr bwMode="auto">
          <a:xfrm>
            <a:off x="1104900" y="422564"/>
            <a:ext cx="9753600" cy="1066800"/>
          </a:xfrm>
          <a:prstGeom prst="rect">
            <a:avLst/>
          </a:prstGeom>
          <a:noFill/>
          <a:ln w="12700">
            <a:noFill/>
            <a:miter lim="800000"/>
            <a:headEnd/>
            <a:tailEnd/>
          </a:ln>
        </p:spPr>
        <p:txBody>
          <a:bodyPr lIns="0" tIns="0" rIns="39688" bIns="0" anchor="ctr"/>
          <a:lstStyle/>
          <a:p>
            <a:pPr marL="39688" algn="ctr">
              <a:defRPr/>
            </a:pPr>
            <a:r>
              <a:rPr lang="en-US" sz="4400" dirty="0">
                <a:solidFill>
                  <a:schemeClr val="tx1">
                    <a:lumMod val="75000"/>
                    <a:lumOff val="25000"/>
                  </a:schemeClr>
                </a:solidFill>
                <a:latin typeface="+mj-lt"/>
                <a:ea typeface="ヒラギノ角ゴ ProN W3" charset="0"/>
                <a:cs typeface="Arial" pitchFamily="34" charset="0"/>
              </a:rPr>
              <a:t>Asymptomatic </a:t>
            </a:r>
            <a:r>
              <a:rPr lang="en-US" sz="4400" dirty="0" smtClean="0">
                <a:solidFill>
                  <a:schemeClr val="tx1">
                    <a:lumMod val="75000"/>
                    <a:lumOff val="25000"/>
                  </a:schemeClr>
                </a:solidFill>
                <a:latin typeface="+mj-lt"/>
                <a:ea typeface="ヒラギノ角ゴ ProN W3" charset="0"/>
                <a:cs typeface="Arial" pitchFamily="34" charset="0"/>
              </a:rPr>
              <a:t>(Smoldering) Plasma </a:t>
            </a:r>
            <a:r>
              <a:rPr lang="en-US" sz="4400" dirty="0">
                <a:solidFill>
                  <a:schemeClr val="tx1">
                    <a:lumMod val="75000"/>
                    <a:lumOff val="25000"/>
                  </a:schemeClr>
                </a:solidFill>
                <a:latin typeface="+mj-lt"/>
                <a:ea typeface="ヒラギノ角ゴ ProN W3" charset="0"/>
                <a:cs typeface="Arial" pitchFamily="34" charset="0"/>
              </a:rPr>
              <a:t>Cell Myeloma</a:t>
            </a:r>
          </a:p>
        </p:txBody>
      </p:sp>
      <p:pic>
        <p:nvPicPr>
          <p:cNvPr id="4608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1214" y="4454236"/>
            <a:ext cx="25527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quot;No&quot; Symbol 2"/>
          <p:cNvSpPr/>
          <p:nvPr/>
        </p:nvSpPr>
        <p:spPr>
          <a:xfrm>
            <a:off x="9038844" y="4219286"/>
            <a:ext cx="2514600" cy="2209800"/>
          </a:xfrm>
          <a:prstGeom prst="noSmoking">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Tree>
    <p:extLst>
      <p:ext uri="{BB962C8B-B14F-4D97-AF65-F5344CB8AC3E}">
        <p14:creationId xmlns:p14="http://schemas.microsoft.com/office/powerpoint/2010/main" val="111893638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722" y="133608"/>
            <a:ext cx="9905998" cy="1478570"/>
          </a:xfrm>
        </p:spPr>
        <p:txBody>
          <a:bodyPr/>
          <a:lstStyle/>
          <a:p>
            <a:r>
              <a:rPr lang="en-US" dirty="0" smtClean="0"/>
              <a:t>Progression of multiple myeloma</a:t>
            </a:r>
            <a:endParaRPr lang="en-US" dirty="0"/>
          </a:p>
        </p:txBody>
      </p:sp>
      <p:pic>
        <p:nvPicPr>
          <p:cNvPr id="10242" name="Picture 2" descr="Image result for does anemia show up first in multiple myelom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3221" y="1475232"/>
            <a:ext cx="5539099" cy="398551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4" name="Content Placeholder 3"/>
          <p:cNvPicPr>
            <a:picLocks noChangeAspect="1"/>
          </p:cNvPicPr>
          <p:nvPr/>
        </p:nvPicPr>
        <p:blipFill>
          <a:blip r:embed="rId3"/>
          <a:stretch>
            <a:fillRect/>
          </a:stretch>
        </p:blipFill>
        <p:spPr>
          <a:xfrm>
            <a:off x="6238287" y="2243327"/>
            <a:ext cx="5540199" cy="2815083"/>
          </a:xfrm>
          <a:prstGeom prst="rect">
            <a:avLst/>
          </a:prstGeom>
          <a:ln w="38100">
            <a:solidFill>
              <a:schemeClr val="bg1"/>
            </a:solidFill>
          </a:ln>
        </p:spPr>
      </p:pic>
    </p:spTree>
    <p:extLst>
      <p:ext uri="{BB962C8B-B14F-4D97-AF65-F5344CB8AC3E}">
        <p14:creationId xmlns:p14="http://schemas.microsoft.com/office/powerpoint/2010/main" val="682069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672" y="660082"/>
            <a:ext cx="11026588" cy="1478570"/>
          </a:xfrm>
        </p:spPr>
        <p:txBody>
          <a:bodyPr>
            <a:normAutofit fontScale="90000"/>
          </a:bodyPr>
          <a:lstStyle/>
          <a:p>
            <a:r>
              <a:rPr lang="en-US" b="1" dirty="0" smtClean="0"/>
              <a:t>Updated criteria for diagnosis of multiple myeloma – revised international staging system for multiple myeloma </a:t>
            </a:r>
            <a:r>
              <a:rPr lang="en-US" b="1" dirty="0" smtClean="0">
                <a:solidFill>
                  <a:srgbClr val="FF0000"/>
                </a:solidFill>
              </a:rPr>
              <a:t>R-ISS</a:t>
            </a:r>
            <a:endParaRPr lang="en-US" b="1" dirty="0">
              <a:solidFill>
                <a:srgbClr val="FF0000"/>
              </a:solidFill>
            </a:endParaRPr>
          </a:p>
        </p:txBody>
      </p:sp>
      <p:sp>
        <p:nvSpPr>
          <p:cNvPr id="3" name="Content Placeholder 2"/>
          <p:cNvSpPr>
            <a:spLocks noGrp="1"/>
          </p:cNvSpPr>
          <p:nvPr>
            <p:ph idx="1"/>
          </p:nvPr>
        </p:nvSpPr>
        <p:spPr>
          <a:xfrm>
            <a:off x="990601" y="2473606"/>
            <a:ext cx="9905999" cy="3541714"/>
          </a:xfrm>
        </p:spPr>
        <p:txBody>
          <a:bodyPr>
            <a:normAutofit fontScale="92500" lnSpcReduction="20000"/>
          </a:bodyPr>
          <a:lstStyle/>
          <a:p>
            <a:r>
              <a:rPr lang="en-US" dirty="0" smtClean="0"/>
              <a:t>From international cancer expert groups – IMWG &amp; NCCN, 2016</a:t>
            </a:r>
          </a:p>
          <a:p>
            <a:r>
              <a:rPr lang="en-US" dirty="0" smtClean="0"/>
              <a:t>Added new biomarkers to the existing requirement for CRAB features</a:t>
            </a:r>
          </a:p>
          <a:p>
            <a:r>
              <a:rPr lang="en-US" dirty="0" smtClean="0"/>
              <a:t>These biomarkers were associated with </a:t>
            </a:r>
            <a:r>
              <a:rPr lang="en-US" dirty="0" smtClean="0">
                <a:solidFill>
                  <a:srgbClr val="FF0000"/>
                </a:solidFill>
              </a:rPr>
              <a:t>inevitable development </a:t>
            </a:r>
            <a:r>
              <a:rPr lang="en-US" dirty="0" smtClean="0"/>
              <a:t>of CRAB in patients with smoldering myeloma</a:t>
            </a:r>
          </a:p>
          <a:p>
            <a:r>
              <a:rPr lang="en-US" dirty="0" smtClean="0"/>
              <a:t>The presence of 10% plasma cells in bone marrow, and any of the CRAB or any of the new 3 markers justifies the beginning of treatment</a:t>
            </a:r>
          </a:p>
          <a:p>
            <a:r>
              <a:rPr lang="en-US" dirty="0" smtClean="0"/>
              <a:t>Start treatment </a:t>
            </a:r>
            <a:r>
              <a:rPr lang="en-US" b="1" u="sng" dirty="0" smtClean="0">
                <a:solidFill>
                  <a:srgbClr val="FF0000"/>
                </a:solidFill>
              </a:rPr>
              <a:t>early</a:t>
            </a:r>
            <a:r>
              <a:rPr lang="en-US" dirty="0" smtClean="0"/>
              <a:t> before have end organ effects</a:t>
            </a:r>
          </a:p>
          <a:p>
            <a:r>
              <a:rPr lang="en-US" dirty="0" smtClean="0"/>
              <a:t>Updated laboratory and radiological variables </a:t>
            </a:r>
          </a:p>
          <a:p>
            <a:endParaRPr lang="en-US" dirty="0"/>
          </a:p>
        </p:txBody>
      </p:sp>
    </p:spTree>
    <p:extLst>
      <p:ext uri="{BB962C8B-B14F-4D97-AF65-F5344CB8AC3E}">
        <p14:creationId xmlns:p14="http://schemas.microsoft.com/office/powerpoint/2010/main" val="19537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of MM</a:t>
            </a:r>
            <a:endParaRPr lang="en-US" dirty="0"/>
          </a:p>
        </p:txBody>
      </p:sp>
      <p:sp>
        <p:nvSpPr>
          <p:cNvPr id="3" name="Content Placeholder 2"/>
          <p:cNvSpPr>
            <a:spLocks noGrp="1"/>
          </p:cNvSpPr>
          <p:nvPr>
            <p:ph idx="1"/>
          </p:nvPr>
        </p:nvSpPr>
        <p:spPr/>
        <p:txBody>
          <a:bodyPr/>
          <a:lstStyle/>
          <a:p>
            <a:r>
              <a:rPr lang="en-US" dirty="0" smtClean="0"/>
              <a:t>Genetic causes ?</a:t>
            </a:r>
          </a:p>
          <a:p>
            <a:r>
              <a:rPr lang="en-US" dirty="0" smtClean="0"/>
              <a:t>Extension of MGUS</a:t>
            </a:r>
          </a:p>
          <a:p>
            <a:r>
              <a:rPr lang="en-US" dirty="0"/>
              <a:t>E</a:t>
            </a:r>
            <a:r>
              <a:rPr lang="en-US" dirty="0" smtClean="0"/>
              <a:t>nvironmental/occupational exposures</a:t>
            </a:r>
          </a:p>
          <a:p>
            <a:r>
              <a:rPr lang="en-US" dirty="0" smtClean="0"/>
              <a:t>Radiation</a:t>
            </a:r>
          </a:p>
          <a:p>
            <a:r>
              <a:rPr lang="en-US" dirty="0" smtClean="0"/>
              <a:t>Chronic inflammation</a:t>
            </a:r>
          </a:p>
          <a:p>
            <a:r>
              <a:rPr lang="en-US" dirty="0" smtClean="0"/>
              <a:t>Infection (HH8)</a:t>
            </a:r>
            <a:endParaRPr lang="en-US" dirty="0"/>
          </a:p>
        </p:txBody>
      </p:sp>
    </p:spTree>
    <p:extLst>
      <p:ext uri="{BB962C8B-B14F-4D97-AF65-F5344CB8AC3E}">
        <p14:creationId xmlns:p14="http://schemas.microsoft.com/office/powerpoint/2010/main" val="2303020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myeloma defining events (MDE)-”</a:t>
            </a:r>
            <a:r>
              <a:rPr lang="en-US" sz="4000" dirty="0" err="1" smtClean="0"/>
              <a:t>Slimcrab</a:t>
            </a:r>
            <a:r>
              <a:rPr lang="en-US" sz="4000" dirty="0" smtClean="0"/>
              <a:t>” </a:t>
            </a:r>
            <a:endParaRPr lang="en-US" sz="4000" dirty="0"/>
          </a:p>
        </p:txBody>
      </p:sp>
      <p:sp>
        <p:nvSpPr>
          <p:cNvPr id="3" name="Content Placeholder 2"/>
          <p:cNvSpPr>
            <a:spLocks noGrp="1"/>
          </p:cNvSpPr>
          <p:nvPr>
            <p:ph idx="1"/>
          </p:nvPr>
        </p:nvSpPr>
        <p:spPr>
          <a:xfrm>
            <a:off x="1141412" y="2019012"/>
            <a:ext cx="9905999" cy="4285784"/>
          </a:xfrm>
        </p:spPr>
        <p:txBody>
          <a:bodyPr/>
          <a:lstStyle/>
          <a:p>
            <a:r>
              <a:rPr lang="en-US" sz="2800" b="1" dirty="0" smtClean="0"/>
              <a:t>In the absence of “CRAB”, the SLIM criteria may be used </a:t>
            </a:r>
          </a:p>
          <a:p>
            <a:pPr lvl="1"/>
            <a:r>
              <a:rPr lang="en-US" sz="2400" dirty="0" smtClean="0"/>
              <a:t> </a:t>
            </a:r>
            <a:r>
              <a:rPr lang="en-US" sz="2400" b="1" dirty="0" smtClean="0">
                <a:solidFill>
                  <a:srgbClr val="FF0000"/>
                </a:solidFill>
              </a:rPr>
              <a:t>S</a:t>
            </a:r>
            <a:r>
              <a:rPr lang="en-US" sz="2400" dirty="0" smtClean="0"/>
              <a:t>ixty percent (</a:t>
            </a:r>
            <a:r>
              <a:rPr lang="en-US" sz="2400" u="sng" dirty="0" smtClean="0"/>
              <a:t>&gt;</a:t>
            </a:r>
            <a:r>
              <a:rPr lang="en-US" sz="2400" dirty="0" smtClean="0"/>
              <a:t> 60%) clonal plasma Bone marrow cells</a:t>
            </a:r>
          </a:p>
          <a:p>
            <a:pPr lvl="1"/>
            <a:r>
              <a:rPr lang="en-US" sz="2400" b="1" dirty="0" smtClean="0"/>
              <a:t>Li </a:t>
            </a:r>
            <a:r>
              <a:rPr lang="en-US" sz="2400" dirty="0" smtClean="0"/>
              <a:t>– Serum free </a:t>
            </a:r>
            <a:r>
              <a:rPr lang="en-US" sz="2400" dirty="0" smtClean="0">
                <a:solidFill>
                  <a:srgbClr val="FF0000"/>
                </a:solidFill>
              </a:rPr>
              <a:t>Li</a:t>
            </a:r>
            <a:r>
              <a:rPr lang="en-US" sz="2400" dirty="0" smtClean="0"/>
              <a:t>ght chain ratio involved : uninvolved </a:t>
            </a:r>
            <a:r>
              <a:rPr lang="en-US" sz="2400" u="sng" dirty="0" smtClean="0"/>
              <a:t>&gt;</a:t>
            </a:r>
            <a:r>
              <a:rPr lang="en-US" sz="2400" dirty="0" smtClean="0"/>
              <a:t> 100</a:t>
            </a:r>
            <a:endParaRPr lang="en-US" sz="2400" b="1" u="sng" dirty="0" smtClean="0"/>
          </a:p>
          <a:p>
            <a:pPr lvl="1"/>
            <a:r>
              <a:rPr lang="en-US" sz="2400" b="1" dirty="0" smtClean="0"/>
              <a:t>M </a:t>
            </a:r>
            <a:r>
              <a:rPr lang="en-US" sz="2400" dirty="0" smtClean="0"/>
              <a:t>- 1 focal lesion (</a:t>
            </a:r>
            <a:r>
              <a:rPr lang="en-US" sz="2400" u="sng" dirty="0" smtClean="0"/>
              <a:t>&gt;</a:t>
            </a:r>
            <a:r>
              <a:rPr lang="en-US" sz="2400" dirty="0" smtClean="0"/>
              <a:t> 5mm each) detected by </a:t>
            </a:r>
            <a:r>
              <a:rPr lang="en-US" sz="2400" b="1" dirty="0" smtClean="0">
                <a:solidFill>
                  <a:srgbClr val="FF0000"/>
                </a:solidFill>
              </a:rPr>
              <a:t>M</a:t>
            </a:r>
            <a:r>
              <a:rPr lang="en-US" sz="2400" dirty="0" smtClean="0"/>
              <a:t>RI </a:t>
            </a:r>
            <a:endParaRPr lang="en-US" sz="2800" b="1" u="sng" dirty="0" smtClean="0"/>
          </a:p>
          <a:p>
            <a:r>
              <a:rPr lang="en-US" dirty="0" smtClean="0"/>
              <a:t>  Don’t have to wait for end organ damage (CRAB) to start treatment</a:t>
            </a:r>
          </a:p>
          <a:p>
            <a:r>
              <a:rPr lang="en-US" dirty="0" smtClean="0"/>
              <a:t>“SLIM CRAB” for diagnosis  </a:t>
            </a:r>
            <a:endParaRPr lang="en-US" dirty="0"/>
          </a:p>
        </p:txBody>
      </p:sp>
      <p:pic>
        <p:nvPicPr>
          <p:cNvPr id="4" name="Picture 3" descr="Join us for a night of food, drink, dancing, exciting auctions, and outstanding raffle prizes! The CVCHS Athletic Boosters is hosting the 20th annual Crab Feed and Auction. The even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2344" y="4352169"/>
            <a:ext cx="550134" cy="166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4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41" y="-10132"/>
            <a:ext cx="9905998" cy="1050058"/>
          </a:xfrm>
        </p:spPr>
        <p:txBody>
          <a:bodyPr>
            <a:normAutofit/>
          </a:bodyPr>
          <a:lstStyle/>
          <a:p>
            <a:r>
              <a:rPr lang="en-US" sz="3200" dirty="0"/>
              <a:t/>
            </a:r>
            <a:br>
              <a:rPr lang="en-US" sz="3200" dirty="0"/>
            </a:br>
            <a:r>
              <a:rPr lang="en-US" sz="3200" dirty="0"/>
              <a:t>Concept of Myeloma Defining Events (MDEs) </a:t>
            </a:r>
          </a:p>
        </p:txBody>
      </p:sp>
      <p:sp>
        <p:nvSpPr>
          <p:cNvPr id="3" name="Date Placeholder 2"/>
          <p:cNvSpPr>
            <a:spLocks noGrp="1"/>
          </p:cNvSpPr>
          <p:nvPr>
            <p:ph type="dt" sz="half" idx="10"/>
          </p:nvPr>
        </p:nvSpPr>
        <p:spPr/>
        <p:txBody>
          <a:bodyPr/>
          <a:lstStyle/>
          <a:p>
            <a:fld id="{40BAADF0-1749-4E8B-9691-B44A5F8C0895}" type="datetime1">
              <a:rPr lang="en-US" smtClean="0"/>
              <a:t>5/7/2018</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41</a:t>
            </a:fld>
            <a:endParaRPr lang="en-US"/>
          </a:p>
        </p:txBody>
      </p:sp>
      <p:grpSp>
        <p:nvGrpSpPr>
          <p:cNvPr id="16" name="Group 15"/>
          <p:cNvGrpSpPr/>
          <p:nvPr/>
        </p:nvGrpSpPr>
        <p:grpSpPr>
          <a:xfrm>
            <a:off x="2048560" y="1180601"/>
            <a:ext cx="7022981" cy="5067798"/>
            <a:chOff x="853940" y="1265749"/>
            <a:chExt cx="7022981" cy="5067798"/>
          </a:xfrm>
        </p:grpSpPr>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199" y="1265749"/>
              <a:ext cx="6939722" cy="506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853940" y="1609113"/>
              <a:ext cx="866071" cy="4652545"/>
              <a:chOff x="853940" y="1609113"/>
              <a:chExt cx="866071" cy="4652545"/>
            </a:xfrm>
          </p:grpSpPr>
          <p:sp>
            <p:nvSpPr>
              <p:cNvPr id="7" name="TextBox 6"/>
              <p:cNvSpPr txBox="1"/>
              <p:nvPr/>
            </p:nvSpPr>
            <p:spPr>
              <a:xfrm>
                <a:off x="853940" y="1609113"/>
                <a:ext cx="477823" cy="385490"/>
              </a:xfrm>
              <a:prstGeom prst="rect">
                <a:avLst/>
              </a:prstGeom>
              <a:noFill/>
            </p:spPr>
            <p:txBody>
              <a:bodyPr vert="wordArtVert" wrap="none" rtlCol="0" anchor="ctr">
                <a:spAutoFit/>
              </a:bodyPr>
              <a:lstStyle/>
              <a:p>
                <a:r>
                  <a:rPr lang="en-US" dirty="0" smtClean="0">
                    <a:solidFill>
                      <a:srgbClr val="FF0000"/>
                    </a:solidFill>
                  </a:rPr>
                  <a:t>1</a:t>
                </a:r>
                <a:endParaRPr lang="en-US" dirty="0">
                  <a:solidFill>
                    <a:srgbClr val="FF0000"/>
                  </a:solidFill>
                </a:endParaRPr>
              </a:p>
            </p:txBody>
          </p:sp>
          <p:sp>
            <p:nvSpPr>
              <p:cNvPr id="9" name="TextBox 8"/>
              <p:cNvSpPr txBox="1"/>
              <p:nvPr/>
            </p:nvSpPr>
            <p:spPr>
              <a:xfrm>
                <a:off x="937199" y="2135278"/>
                <a:ext cx="311304" cy="369332"/>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sp>
            <p:nvSpPr>
              <p:cNvPr id="11" name="TextBox 10"/>
              <p:cNvSpPr txBox="1"/>
              <p:nvPr/>
            </p:nvSpPr>
            <p:spPr>
              <a:xfrm>
                <a:off x="1331763" y="2591623"/>
                <a:ext cx="388248" cy="369332"/>
              </a:xfrm>
              <a:prstGeom prst="rect">
                <a:avLst/>
              </a:prstGeom>
              <a:noFill/>
            </p:spPr>
            <p:txBody>
              <a:bodyPr wrap="none" rtlCol="0">
                <a:spAutoFit/>
              </a:bodyPr>
              <a:lstStyle/>
              <a:p>
                <a:r>
                  <a:rPr lang="en-US" dirty="0" smtClean="0">
                    <a:solidFill>
                      <a:srgbClr val="FF0000"/>
                    </a:solidFill>
                  </a:rPr>
                  <a:t>A </a:t>
                </a:r>
                <a:endParaRPr lang="en-US" dirty="0">
                  <a:solidFill>
                    <a:srgbClr val="FF0000"/>
                  </a:solidFill>
                </a:endParaRPr>
              </a:p>
            </p:txBody>
          </p:sp>
          <p:sp>
            <p:nvSpPr>
              <p:cNvPr id="12" name="TextBox 11"/>
              <p:cNvSpPr txBox="1"/>
              <p:nvPr/>
            </p:nvSpPr>
            <p:spPr>
              <a:xfrm>
                <a:off x="1375846" y="5172444"/>
                <a:ext cx="300082" cy="369332"/>
              </a:xfrm>
              <a:prstGeom prst="rect">
                <a:avLst/>
              </a:prstGeom>
              <a:noFill/>
            </p:spPr>
            <p:txBody>
              <a:bodyPr wrap="none" rtlCol="0">
                <a:spAutoFit/>
              </a:bodyPr>
              <a:lstStyle/>
              <a:p>
                <a:r>
                  <a:rPr lang="en-US" dirty="0" smtClean="0">
                    <a:solidFill>
                      <a:srgbClr val="FF0000"/>
                    </a:solidFill>
                  </a:rPr>
                  <a:t>B</a:t>
                </a:r>
                <a:endParaRPr lang="en-US" dirty="0">
                  <a:solidFill>
                    <a:srgbClr val="FF0000"/>
                  </a:solidFill>
                </a:endParaRPr>
              </a:p>
            </p:txBody>
          </p:sp>
          <p:sp>
            <p:nvSpPr>
              <p:cNvPr id="13" name="TextBox 12"/>
              <p:cNvSpPr txBox="1"/>
              <p:nvPr/>
            </p:nvSpPr>
            <p:spPr>
              <a:xfrm>
                <a:off x="1363823" y="5490186"/>
                <a:ext cx="324128" cy="369332"/>
              </a:xfrm>
              <a:prstGeom prst="rect">
                <a:avLst/>
              </a:prstGeom>
              <a:noFill/>
            </p:spPr>
            <p:txBody>
              <a:bodyPr wrap="none" rtlCol="0">
                <a:spAutoFit/>
              </a:bodyPr>
              <a:lstStyle/>
              <a:p>
                <a:r>
                  <a:rPr lang="en-US" dirty="0" smtClean="0">
                    <a:solidFill>
                      <a:srgbClr val="FF0000"/>
                    </a:solidFill>
                  </a:rPr>
                  <a:t>C</a:t>
                </a:r>
                <a:endParaRPr lang="en-US" dirty="0">
                  <a:solidFill>
                    <a:srgbClr val="FF0000"/>
                  </a:solidFill>
                </a:endParaRPr>
              </a:p>
            </p:txBody>
          </p:sp>
          <p:sp>
            <p:nvSpPr>
              <p:cNvPr id="14" name="TextBox 13"/>
              <p:cNvSpPr txBox="1"/>
              <p:nvPr/>
            </p:nvSpPr>
            <p:spPr>
              <a:xfrm>
                <a:off x="1363823" y="5892326"/>
                <a:ext cx="324128" cy="369332"/>
              </a:xfrm>
              <a:prstGeom prst="rect">
                <a:avLst/>
              </a:prstGeom>
              <a:noFill/>
            </p:spPr>
            <p:txBody>
              <a:bodyPr wrap="none" rtlCol="0">
                <a:spAutoFit/>
              </a:bodyPr>
              <a:lstStyle/>
              <a:p>
                <a:r>
                  <a:rPr lang="en-US" dirty="0" smtClean="0">
                    <a:solidFill>
                      <a:srgbClr val="FF0000"/>
                    </a:solidFill>
                  </a:rPr>
                  <a:t>D</a:t>
                </a:r>
                <a:endParaRPr lang="en-US" dirty="0">
                  <a:solidFill>
                    <a:srgbClr val="FF0000"/>
                  </a:solidFill>
                </a:endParaRPr>
              </a:p>
            </p:txBody>
          </p:sp>
        </p:grpSp>
      </p:grpSp>
    </p:spTree>
    <p:extLst>
      <p:ext uri="{BB962C8B-B14F-4D97-AF65-F5344CB8AC3E}">
        <p14:creationId xmlns:p14="http://schemas.microsoft.com/office/powerpoint/2010/main" val="15679918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19754"/>
            <a:ext cx="9905998" cy="1478570"/>
          </a:xfrm>
        </p:spPr>
        <p:txBody>
          <a:bodyPr/>
          <a:lstStyle/>
          <a:p>
            <a:r>
              <a:rPr lang="en-US" dirty="0" smtClean="0"/>
              <a:t>Cytogenetics terminology </a:t>
            </a:r>
            <a:endParaRPr lang="en-US" dirty="0"/>
          </a:p>
        </p:txBody>
      </p:sp>
      <p:sp>
        <p:nvSpPr>
          <p:cNvPr id="3" name="Content Placeholder 2"/>
          <p:cNvSpPr>
            <a:spLocks noGrp="1"/>
          </p:cNvSpPr>
          <p:nvPr>
            <p:ph idx="1"/>
          </p:nvPr>
        </p:nvSpPr>
        <p:spPr>
          <a:xfrm>
            <a:off x="947448" y="1598323"/>
            <a:ext cx="9905999" cy="4968731"/>
          </a:xfrm>
        </p:spPr>
        <p:txBody>
          <a:bodyPr>
            <a:normAutofit/>
          </a:bodyPr>
          <a:lstStyle/>
          <a:p>
            <a:r>
              <a:rPr lang="en-US" dirty="0" err="1" smtClean="0"/>
              <a:t>Hyperdiploid</a:t>
            </a:r>
            <a:r>
              <a:rPr lang="en-US" dirty="0" smtClean="0"/>
              <a:t> -more </a:t>
            </a:r>
            <a:r>
              <a:rPr lang="en-US" dirty="0"/>
              <a:t>than the usual diploid number of chromosomes</a:t>
            </a:r>
            <a:endParaRPr lang="en-US" dirty="0" smtClean="0"/>
          </a:p>
          <a:p>
            <a:r>
              <a:rPr lang="en-US" dirty="0" err="1" smtClean="0"/>
              <a:t>Aneuploid</a:t>
            </a:r>
            <a:r>
              <a:rPr lang="en-US" dirty="0" smtClean="0"/>
              <a:t> - presence </a:t>
            </a:r>
            <a:r>
              <a:rPr lang="en-US" dirty="0"/>
              <a:t>of an abnormal number of chromosomes in a cell, for example a human cell having 45 or 47 chromosomes instead of the usual </a:t>
            </a:r>
            <a:r>
              <a:rPr lang="en-US" dirty="0" smtClean="0"/>
              <a:t>46</a:t>
            </a:r>
          </a:p>
          <a:p>
            <a:r>
              <a:rPr lang="en-US" dirty="0" smtClean="0"/>
              <a:t>Trisomy – three copies </a:t>
            </a:r>
            <a:r>
              <a:rPr lang="en-US" dirty="0"/>
              <a:t>of </a:t>
            </a:r>
            <a:r>
              <a:rPr lang="en-US" dirty="0" smtClean="0"/>
              <a:t>chromosome </a:t>
            </a:r>
          </a:p>
          <a:p>
            <a:r>
              <a:rPr lang="en-US" dirty="0" smtClean="0"/>
              <a:t>Deletion- deletion of all or part of a chromosome</a:t>
            </a:r>
          </a:p>
          <a:p>
            <a:r>
              <a:rPr lang="en-US" dirty="0" smtClean="0"/>
              <a:t>Translocation –rearrangement of parts of chromosomes</a:t>
            </a:r>
            <a:endParaRPr lang="en-US" dirty="0"/>
          </a:p>
        </p:txBody>
      </p:sp>
      <p:pic>
        <p:nvPicPr>
          <p:cNvPr id="5" name="Picture 4" descr="Image result for genetic translocation"/>
          <p:cNvPicPr/>
          <p:nvPr/>
        </p:nvPicPr>
        <p:blipFill>
          <a:blip r:embed="rId3">
            <a:extLst>
              <a:ext uri="{28A0092B-C50C-407E-A947-70E740481C1C}">
                <a14:useLocalDpi xmlns:a14="http://schemas.microsoft.com/office/drawing/2010/main" val="0"/>
              </a:ext>
            </a:extLst>
          </a:blip>
          <a:srcRect/>
          <a:stretch>
            <a:fillRect/>
          </a:stretch>
        </p:blipFill>
        <p:spPr bwMode="auto">
          <a:xfrm>
            <a:off x="8603672" y="4391891"/>
            <a:ext cx="3053338" cy="2022763"/>
          </a:xfrm>
          <a:prstGeom prst="rect">
            <a:avLst/>
          </a:prstGeom>
          <a:noFill/>
          <a:ln>
            <a:noFill/>
          </a:ln>
        </p:spPr>
      </p:pic>
    </p:spTree>
    <p:extLst>
      <p:ext uri="{BB962C8B-B14F-4D97-AF65-F5344CB8AC3E}">
        <p14:creationId xmlns:p14="http://schemas.microsoft.com/office/powerpoint/2010/main" val="16945678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184" y="-182205"/>
            <a:ext cx="9905998" cy="1478570"/>
          </a:xfrm>
        </p:spPr>
        <p:txBody>
          <a:bodyPr/>
          <a:lstStyle/>
          <a:p>
            <a:r>
              <a:rPr lang="en-US" dirty="0" smtClean="0"/>
              <a:t>Cytogenetics findings  </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0125" y="1296365"/>
            <a:ext cx="8571820" cy="5118290"/>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descr="Image result for translocations in multiple myelo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6619" y="204325"/>
            <a:ext cx="2396836" cy="160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9116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79ADF7-E4FA-43CB-AAB0-45F48B110160}" type="slidenum">
              <a:rPr lang="en-US" smtClean="0"/>
              <a:pPr>
                <a:defRPr/>
              </a:pPr>
              <a:t>44</a:t>
            </a:fld>
            <a:endParaRPr lang="en-US"/>
          </a:p>
        </p:txBody>
      </p:sp>
      <p:pic>
        <p:nvPicPr>
          <p:cNvPr id="3" name="Picture 2"/>
          <p:cNvPicPr>
            <a:picLocks noChangeAspect="1"/>
          </p:cNvPicPr>
          <p:nvPr/>
        </p:nvPicPr>
        <p:blipFill>
          <a:blip r:embed="rId3"/>
          <a:stretch>
            <a:fillRect/>
          </a:stretch>
        </p:blipFill>
        <p:spPr>
          <a:xfrm>
            <a:off x="1548014" y="1163782"/>
            <a:ext cx="9113851" cy="4902054"/>
          </a:xfrm>
          <a:prstGeom prst="rect">
            <a:avLst/>
          </a:prstGeom>
        </p:spPr>
      </p:pic>
    </p:spTree>
    <p:extLst>
      <p:ext uri="{BB962C8B-B14F-4D97-AF65-F5344CB8AC3E}">
        <p14:creationId xmlns:p14="http://schemas.microsoft.com/office/powerpoint/2010/main" val="16619665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849" y="189028"/>
            <a:ext cx="9905998" cy="1478570"/>
          </a:xfrm>
        </p:spPr>
        <p:txBody>
          <a:bodyPr/>
          <a:lstStyle/>
          <a:p>
            <a:r>
              <a:rPr lang="en-US" dirty="0" err="1" smtClean="0"/>
              <a:t>Hyperdiploidy</a:t>
            </a:r>
            <a:r>
              <a:rPr lang="en-US" dirty="0" smtClean="0"/>
              <a:t> is good</a:t>
            </a:r>
            <a:endParaRPr lang="en-US" dirty="0"/>
          </a:p>
        </p:txBody>
      </p:sp>
      <p:pic>
        <p:nvPicPr>
          <p:cNvPr id="6146" name="Picture 2" descr="http://www.bloodjournal.org/content/bloodjournal/121/13/2374/F1.large.jpg?width=800&amp;height=600&amp;carousel=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9577" y="1199696"/>
            <a:ext cx="8476690" cy="2679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hyperdiplo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029" y="3879272"/>
            <a:ext cx="4302712" cy="265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4682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092" y="86083"/>
            <a:ext cx="9905998" cy="1478570"/>
          </a:xfrm>
        </p:spPr>
        <p:txBody>
          <a:bodyPr/>
          <a:lstStyle/>
          <a:p>
            <a:r>
              <a:rPr lang="en-US" dirty="0" smtClean="0"/>
              <a:t>Plasma cell myeloma prognosis</a:t>
            </a:r>
            <a:endParaRPr lang="en-US" dirty="0"/>
          </a:p>
        </p:txBody>
      </p:sp>
      <p:sp>
        <p:nvSpPr>
          <p:cNvPr id="3" name="Content Placeholder 2"/>
          <p:cNvSpPr>
            <a:spLocks noGrp="1"/>
          </p:cNvSpPr>
          <p:nvPr>
            <p:ph idx="1"/>
          </p:nvPr>
        </p:nvSpPr>
        <p:spPr>
          <a:xfrm>
            <a:off x="1014092" y="1564653"/>
            <a:ext cx="9905999" cy="4660599"/>
          </a:xfrm>
        </p:spPr>
        <p:txBody>
          <a:bodyPr>
            <a:normAutofit/>
          </a:bodyPr>
          <a:lstStyle/>
          <a:p>
            <a:r>
              <a:rPr lang="en-US" sz="3200" dirty="0" smtClean="0"/>
              <a:t>Prognosis:</a:t>
            </a:r>
          </a:p>
          <a:p>
            <a:pPr lvl="1"/>
            <a:r>
              <a:rPr lang="en-US" sz="3200" dirty="0" smtClean="0"/>
              <a:t>Median survival ~ 3 years</a:t>
            </a:r>
          </a:p>
          <a:p>
            <a:pPr lvl="1"/>
            <a:r>
              <a:rPr lang="en-US" sz="3200" dirty="0" smtClean="0"/>
              <a:t>~ 10% survival for 10 year</a:t>
            </a:r>
          </a:p>
          <a:p>
            <a:pPr lvl="1"/>
            <a:r>
              <a:rPr lang="en-US" sz="3200" dirty="0" smtClean="0"/>
              <a:t>Survival has increased </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2684378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Therapeutic options </a:t>
            </a:r>
            <a:endParaRPr lang="en-US" dirty="0"/>
          </a:p>
        </p:txBody>
      </p:sp>
      <p:sp>
        <p:nvSpPr>
          <p:cNvPr id="3" name="Content Placeholder 2"/>
          <p:cNvSpPr>
            <a:spLocks noGrp="1"/>
          </p:cNvSpPr>
          <p:nvPr>
            <p:ph idx="1"/>
          </p:nvPr>
        </p:nvSpPr>
        <p:spPr>
          <a:xfrm>
            <a:off x="543536" y="1809871"/>
            <a:ext cx="7897080" cy="3541714"/>
          </a:xfrm>
        </p:spPr>
        <p:txBody>
          <a:bodyPr/>
          <a:lstStyle/>
          <a:p>
            <a:r>
              <a:rPr lang="en-US" dirty="0" smtClean="0"/>
              <a:t>Currently not curable</a:t>
            </a:r>
          </a:p>
          <a:p>
            <a:r>
              <a:rPr lang="en-US" dirty="0" smtClean="0"/>
              <a:t>High dose Chemotherapy with corticosteroids</a:t>
            </a:r>
          </a:p>
          <a:p>
            <a:r>
              <a:rPr lang="en-US" dirty="0" smtClean="0"/>
              <a:t>Bone Marrow/stem cell transplants</a:t>
            </a:r>
          </a:p>
          <a:p>
            <a:r>
              <a:rPr lang="en-US" dirty="0" smtClean="0"/>
              <a:t>Radiation </a:t>
            </a:r>
          </a:p>
          <a:p>
            <a:r>
              <a:rPr lang="en-US" dirty="0" smtClean="0"/>
              <a:t>Novel agents</a:t>
            </a:r>
          </a:p>
          <a:p>
            <a:endParaRPr lang="en-US" dirty="0"/>
          </a:p>
        </p:txBody>
      </p:sp>
      <p:pic>
        <p:nvPicPr>
          <p:cNvPr id="4" name="Picture 3"/>
          <p:cNvPicPr>
            <a:picLocks noChangeAspect="1"/>
          </p:cNvPicPr>
          <p:nvPr/>
        </p:nvPicPr>
        <p:blipFill>
          <a:blip r:embed="rId2"/>
          <a:stretch>
            <a:fillRect/>
          </a:stretch>
        </p:blipFill>
        <p:spPr>
          <a:xfrm>
            <a:off x="6949768" y="442503"/>
            <a:ext cx="2794246" cy="6276450"/>
          </a:xfrm>
          <a:prstGeom prst="rect">
            <a:avLst/>
          </a:prstGeom>
          <a:ln w="28575">
            <a:solidFill>
              <a:schemeClr val="bg2"/>
            </a:solidFill>
          </a:ln>
        </p:spPr>
      </p:pic>
    </p:spTree>
    <p:extLst>
      <p:ext uri="{BB962C8B-B14F-4D97-AF65-F5344CB8AC3E}">
        <p14:creationId xmlns:p14="http://schemas.microsoft.com/office/powerpoint/2010/main" val="41440922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CHEMOTHERAPY</a:t>
            </a:r>
            <a:endParaRPr lang="en-US" dirty="0"/>
          </a:p>
        </p:txBody>
      </p:sp>
      <p:sp>
        <p:nvSpPr>
          <p:cNvPr id="3" name="Content Placeholder 2"/>
          <p:cNvSpPr>
            <a:spLocks noGrp="1"/>
          </p:cNvSpPr>
          <p:nvPr>
            <p:ph idx="1"/>
          </p:nvPr>
        </p:nvSpPr>
        <p:spPr/>
        <p:txBody>
          <a:bodyPr/>
          <a:lstStyle/>
          <a:p>
            <a:pPr marL="0" indent="0">
              <a:buNone/>
            </a:pPr>
            <a:r>
              <a:rPr lang="en-US" b="1" dirty="0"/>
              <a:t>Chemotherapy</a:t>
            </a:r>
            <a:r>
              <a:rPr lang="en-US" dirty="0"/>
              <a:t> - the treatment of disease by the use of chemical substances, especially the treatment of cancer by cytotoxic drugs </a:t>
            </a:r>
          </a:p>
          <a:p>
            <a:pPr marL="0" indent="0">
              <a:buNone/>
            </a:pPr>
            <a:endParaRPr lang="en-US" dirty="0" smtClean="0"/>
          </a:p>
        </p:txBody>
      </p:sp>
    </p:spTree>
    <p:extLst>
      <p:ext uri="{BB962C8B-B14F-4D97-AF65-F5344CB8AC3E}">
        <p14:creationId xmlns:p14="http://schemas.microsoft.com/office/powerpoint/2010/main" val="24726695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283" y="-115627"/>
            <a:ext cx="9905998" cy="935962"/>
          </a:xfrm>
        </p:spPr>
        <p:txBody>
          <a:bodyPr>
            <a:normAutofit/>
          </a:bodyPr>
          <a:lstStyle/>
          <a:p>
            <a:r>
              <a:rPr lang="en-US" dirty="0" smtClean="0"/>
              <a:t>Chemotherapy TERMINOLGY</a:t>
            </a:r>
            <a:endParaRPr lang="en-US" sz="1800" dirty="0"/>
          </a:p>
        </p:txBody>
      </p:sp>
      <p:sp>
        <p:nvSpPr>
          <p:cNvPr id="3" name="Content Placeholder 2"/>
          <p:cNvSpPr>
            <a:spLocks noGrp="1"/>
          </p:cNvSpPr>
          <p:nvPr>
            <p:ph idx="1"/>
          </p:nvPr>
        </p:nvSpPr>
        <p:spPr>
          <a:xfrm>
            <a:off x="1102310" y="820335"/>
            <a:ext cx="9905999" cy="5752553"/>
          </a:xfrm>
        </p:spPr>
        <p:txBody>
          <a:bodyPr>
            <a:normAutofit fontScale="92500" lnSpcReduction="20000"/>
          </a:bodyPr>
          <a:lstStyle/>
          <a:p>
            <a:r>
              <a:rPr lang="en-US" b="1" dirty="0" smtClean="0"/>
              <a:t>Induction therapy </a:t>
            </a:r>
            <a:r>
              <a:rPr lang="en-US" dirty="0" smtClean="0"/>
              <a:t>–the 1</a:t>
            </a:r>
            <a:r>
              <a:rPr lang="en-US" baseline="30000" dirty="0" smtClean="0"/>
              <a:t>st</a:t>
            </a:r>
            <a:r>
              <a:rPr lang="en-US" dirty="0" smtClean="0"/>
              <a:t> treatment given; often a standard set of treatments (or called Front line therapy)</a:t>
            </a:r>
          </a:p>
          <a:p>
            <a:r>
              <a:rPr lang="en-US" b="1" dirty="0"/>
              <a:t>Consolidation therapy </a:t>
            </a:r>
            <a:r>
              <a:rPr lang="en-US" dirty="0"/>
              <a:t>-  a short course of </a:t>
            </a:r>
            <a:r>
              <a:rPr lang="en-US" dirty="0" smtClean="0"/>
              <a:t>chemotherapy, </a:t>
            </a:r>
            <a:r>
              <a:rPr lang="en-US" dirty="0"/>
              <a:t>helps make the previous chemotherapy treatment and stem cell transplant work </a:t>
            </a:r>
            <a:r>
              <a:rPr lang="en-US" dirty="0" smtClean="0"/>
              <a:t>better -the </a:t>
            </a:r>
            <a:r>
              <a:rPr lang="en-US" dirty="0"/>
              <a:t>goal of this therapy is to sustain a remission</a:t>
            </a:r>
            <a:endParaRPr lang="en-US" dirty="0" smtClean="0"/>
          </a:p>
          <a:p>
            <a:r>
              <a:rPr lang="en-US" b="1" dirty="0" smtClean="0"/>
              <a:t>Maintenance therapy </a:t>
            </a:r>
            <a:r>
              <a:rPr lang="en-US" dirty="0" smtClean="0"/>
              <a:t>-</a:t>
            </a:r>
            <a:r>
              <a:rPr lang="en-US" dirty="0"/>
              <a:t> given after a stem cell transplant or after induction therapy in people who don’t have a stem cell transplant. A maintenance therapy drug is usually given in a low dose over a long period of </a:t>
            </a:r>
            <a:r>
              <a:rPr lang="en-US" dirty="0" smtClean="0"/>
              <a:t>time -the </a:t>
            </a:r>
            <a:r>
              <a:rPr lang="en-US" dirty="0"/>
              <a:t>goal of this therapy is to sustain a </a:t>
            </a:r>
            <a:r>
              <a:rPr lang="en-US" dirty="0" smtClean="0"/>
              <a:t>remission</a:t>
            </a:r>
          </a:p>
          <a:p>
            <a:r>
              <a:rPr lang="en-US" b="1" dirty="0" smtClean="0"/>
              <a:t>Remission</a:t>
            </a:r>
            <a:r>
              <a:rPr lang="en-US" dirty="0" smtClean="0"/>
              <a:t> – all evidence of cancer is gone </a:t>
            </a:r>
          </a:p>
          <a:p>
            <a:r>
              <a:rPr lang="en-US" b="1" dirty="0" smtClean="0"/>
              <a:t>Relapse</a:t>
            </a:r>
            <a:r>
              <a:rPr lang="en-US" dirty="0" smtClean="0"/>
              <a:t> -a </a:t>
            </a:r>
            <a:r>
              <a:rPr lang="en-US" dirty="0"/>
              <a:t>deterioration in someone's state of health after a temporary </a:t>
            </a:r>
            <a:r>
              <a:rPr lang="en-US" dirty="0" smtClean="0"/>
              <a:t>improvement</a:t>
            </a:r>
          </a:p>
          <a:p>
            <a:r>
              <a:rPr lang="en-US" b="1" dirty="0" smtClean="0"/>
              <a:t>Minimal residual disease </a:t>
            </a:r>
            <a:r>
              <a:rPr lang="en-US" dirty="0" smtClean="0"/>
              <a:t>MRD –the small number of cancer cells that remain after treatment, responsible for relapse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54894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997" y="119755"/>
            <a:ext cx="9905998" cy="1478570"/>
          </a:xfrm>
        </p:spPr>
        <p:txBody>
          <a:bodyPr/>
          <a:lstStyle/>
          <a:p>
            <a:r>
              <a:rPr lang="en-US" dirty="0" smtClean="0"/>
              <a:t>B cell maturation </a:t>
            </a:r>
            <a:endParaRPr lang="en-US" dirty="0"/>
          </a:p>
        </p:txBody>
      </p:sp>
      <p:pic>
        <p:nvPicPr>
          <p:cNvPr id="4" name="Content Placeholder 3"/>
          <p:cNvPicPr>
            <a:picLocks noGrp="1" noChangeAspect="1"/>
          </p:cNvPicPr>
          <p:nvPr>
            <p:ph idx="1"/>
          </p:nvPr>
        </p:nvPicPr>
        <p:blipFill>
          <a:blip r:embed="rId3"/>
          <a:stretch>
            <a:fillRect/>
          </a:stretch>
        </p:blipFill>
        <p:spPr>
          <a:xfrm>
            <a:off x="3214255" y="1288474"/>
            <a:ext cx="5857062" cy="5124054"/>
          </a:xfrm>
          <a:prstGeom prst="rect">
            <a:avLst/>
          </a:prstGeom>
        </p:spPr>
      </p:pic>
    </p:spTree>
    <p:extLst>
      <p:ext uri="{BB962C8B-B14F-4D97-AF65-F5344CB8AC3E}">
        <p14:creationId xmlns:p14="http://schemas.microsoft.com/office/powerpoint/2010/main" val="19089992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relapse in m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8534" y="414025"/>
            <a:ext cx="7890138" cy="591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4536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02996"/>
            <a:ext cx="9124805" cy="768856"/>
          </a:xfrm>
        </p:spPr>
        <p:txBody>
          <a:bodyPr>
            <a:normAutofit/>
          </a:bodyPr>
          <a:lstStyle/>
          <a:p>
            <a:r>
              <a:rPr lang="en-US" dirty="0" smtClean="0"/>
              <a:t>Detecting Minimal </a:t>
            </a:r>
            <a:r>
              <a:rPr lang="en-US" dirty="0"/>
              <a:t>residual disease </a:t>
            </a:r>
            <a:r>
              <a:rPr lang="en-US" dirty="0" smtClean="0"/>
              <a:t> (MRD)</a:t>
            </a:r>
            <a:endParaRPr lang="en-US" dirty="0"/>
          </a:p>
        </p:txBody>
      </p:sp>
      <p:pic>
        <p:nvPicPr>
          <p:cNvPr id="12290" name="Picture 2" descr="Image result for mrd in m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6732" y="1782762"/>
            <a:ext cx="4717353" cy="376780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mrd in 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253" y="2022763"/>
            <a:ext cx="5869711" cy="384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2670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alkylating agents:</a:t>
            </a:r>
            <a:br>
              <a:rPr lang="en-US" b="1" dirty="0" smtClean="0"/>
            </a:br>
            <a:r>
              <a:rPr lang="en-US" dirty="0" err="1" smtClean="0"/>
              <a:t>melphalan</a:t>
            </a:r>
            <a:r>
              <a:rPr lang="en-US" dirty="0" smtClean="0"/>
              <a:t> </a:t>
            </a:r>
            <a:r>
              <a:rPr lang="en-US" dirty="0"/>
              <a:t>(</a:t>
            </a:r>
            <a:r>
              <a:rPr lang="en-US" dirty="0" err="1"/>
              <a:t>Alkeran</a:t>
            </a:r>
            <a:r>
              <a:rPr lang="en-US" dirty="0"/>
              <a:t>) </a:t>
            </a:r>
          </a:p>
        </p:txBody>
      </p:sp>
      <p:sp>
        <p:nvSpPr>
          <p:cNvPr id="3" name="Content Placeholder 2"/>
          <p:cNvSpPr>
            <a:spLocks noGrp="1"/>
          </p:cNvSpPr>
          <p:nvPr>
            <p:ph idx="1"/>
          </p:nvPr>
        </p:nvSpPr>
        <p:spPr>
          <a:xfrm>
            <a:off x="1141412" y="1986250"/>
            <a:ext cx="9905999" cy="4525386"/>
          </a:xfrm>
        </p:spPr>
        <p:txBody>
          <a:bodyPr>
            <a:normAutofit lnSpcReduction="10000"/>
          </a:bodyPr>
          <a:lstStyle/>
          <a:p>
            <a:r>
              <a:rPr lang="en-US" dirty="0" smtClean="0"/>
              <a:t>Nitrogen mustard alkylating agents</a:t>
            </a:r>
          </a:p>
          <a:p>
            <a:r>
              <a:rPr lang="en-US" dirty="0"/>
              <a:t>An alkylating agent adds an alkyl group (C</a:t>
            </a:r>
            <a:r>
              <a:rPr lang="en-US" baseline="-25000" dirty="0"/>
              <a:t>n</a:t>
            </a:r>
            <a:r>
              <a:rPr lang="en-US" dirty="0"/>
              <a:t>H</a:t>
            </a:r>
            <a:r>
              <a:rPr lang="en-US" baseline="-25000" dirty="0"/>
              <a:t>2n+1</a:t>
            </a:r>
            <a:r>
              <a:rPr lang="en-US" dirty="0"/>
              <a:t>) to </a:t>
            </a:r>
            <a:r>
              <a:rPr lang="en-US" dirty="0" smtClean="0"/>
              <a:t>DNA –inhibits DNA &amp; RNA synthesis </a:t>
            </a:r>
          </a:p>
          <a:p>
            <a:r>
              <a:rPr lang="en-US" dirty="0" smtClean="0"/>
              <a:t>Side effects</a:t>
            </a:r>
          </a:p>
          <a:p>
            <a:pPr lvl="1"/>
            <a:r>
              <a:rPr lang="en-US" sz="2400" dirty="0" smtClean="0"/>
              <a:t>Nausea and vomiting</a:t>
            </a:r>
          </a:p>
          <a:p>
            <a:pPr lvl="1"/>
            <a:r>
              <a:rPr lang="en-US" sz="2400" dirty="0" smtClean="0"/>
              <a:t>Bone marrow suppression</a:t>
            </a:r>
          </a:p>
          <a:p>
            <a:pPr lvl="1"/>
            <a:r>
              <a:rPr lang="en-US" sz="2400" dirty="0" smtClean="0"/>
              <a:t>Pulmonary fibrosis</a:t>
            </a:r>
          </a:p>
          <a:p>
            <a:pPr lvl="1"/>
            <a:r>
              <a:rPr lang="en-US" sz="2400" dirty="0" smtClean="0"/>
              <a:t>Hair loss</a:t>
            </a:r>
          </a:p>
          <a:p>
            <a:pPr lvl="1"/>
            <a:r>
              <a:rPr lang="en-US" sz="2400" dirty="0" smtClean="0"/>
              <a:t>Myelodysplastic syndrome</a:t>
            </a:r>
            <a:endParaRPr lang="en-US" sz="2400" dirty="0"/>
          </a:p>
        </p:txBody>
      </p:sp>
    </p:spTree>
    <p:extLst>
      <p:ext uri="{BB962C8B-B14F-4D97-AF65-F5344CB8AC3E}">
        <p14:creationId xmlns:p14="http://schemas.microsoft.com/office/powerpoint/2010/main" val="29778084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Mitotic inhibitors -vincristine</a:t>
            </a:r>
            <a:endParaRPr lang="en-US" dirty="0"/>
          </a:p>
        </p:txBody>
      </p:sp>
      <p:sp>
        <p:nvSpPr>
          <p:cNvPr id="3" name="Content Placeholder 2"/>
          <p:cNvSpPr>
            <a:spLocks noGrp="1"/>
          </p:cNvSpPr>
          <p:nvPr>
            <p:ph idx="1"/>
          </p:nvPr>
        </p:nvSpPr>
        <p:spPr>
          <a:xfrm>
            <a:off x="1141412" y="2249487"/>
            <a:ext cx="9905999" cy="4435518"/>
          </a:xfrm>
        </p:spPr>
        <p:txBody>
          <a:bodyPr>
            <a:normAutofit/>
          </a:bodyPr>
          <a:lstStyle/>
          <a:p>
            <a:r>
              <a:rPr lang="en-US" dirty="0" smtClean="0"/>
              <a:t>Binds to tubulin, prevents chromosomes from separating during metaphase – leads to apoptosis</a:t>
            </a:r>
          </a:p>
          <a:p>
            <a:r>
              <a:rPr lang="en-US" dirty="0" smtClean="0"/>
              <a:t>Inhibits leukocyte production and maturation</a:t>
            </a:r>
          </a:p>
          <a:p>
            <a:r>
              <a:rPr lang="en-US" dirty="0" smtClean="0"/>
              <a:t>Side effects:</a:t>
            </a:r>
          </a:p>
          <a:p>
            <a:pPr lvl="1"/>
            <a:r>
              <a:rPr lang="en-US" sz="2400" dirty="0" smtClean="0"/>
              <a:t>Peripheral neuropathy</a:t>
            </a:r>
          </a:p>
          <a:p>
            <a:pPr lvl="1"/>
            <a:r>
              <a:rPr lang="en-US" sz="2400" dirty="0" smtClean="0"/>
              <a:t>Hyponatremia</a:t>
            </a:r>
          </a:p>
          <a:p>
            <a:pPr lvl="1"/>
            <a:r>
              <a:rPr lang="en-US" sz="2400" dirty="0" smtClean="0"/>
              <a:t>Constipation </a:t>
            </a:r>
          </a:p>
          <a:p>
            <a:pPr lvl="1"/>
            <a:r>
              <a:rPr lang="en-US" sz="2400" dirty="0" smtClean="0"/>
              <a:t>Hair loss </a:t>
            </a:r>
          </a:p>
          <a:p>
            <a:pPr lvl="1"/>
            <a:endParaRPr lang="en-US" dirty="0"/>
          </a:p>
        </p:txBody>
      </p:sp>
      <p:pic>
        <p:nvPicPr>
          <p:cNvPr id="2050" name="Picture 2" descr="Catharanthus roseus24 08 2012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1911" y="649287"/>
            <a:ext cx="2095500" cy="14478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2307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Antrhacycline</a:t>
            </a:r>
            <a:r>
              <a:rPr lang="en-US" dirty="0" smtClean="0"/>
              <a:t> antibiotics -doxorubicin (Adriamycin)</a:t>
            </a:r>
            <a:endParaRPr lang="en-US" dirty="0"/>
          </a:p>
        </p:txBody>
      </p:sp>
      <p:sp>
        <p:nvSpPr>
          <p:cNvPr id="3" name="Content Placeholder 2"/>
          <p:cNvSpPr>
            <a:spLocks noGrp="1"/>
          </p:cNvSpPr>
          <p:nvPr>
            <p:ph idx="1"/>
          </p:nvPr>
        </p:nvSpPr>
        <p:spPr>
          <a:xfrm>
            <a:off x="1141413" y="1939636"/>
            <a:ext cx="7720200" cy="4807528"/>
          </a:xfrm>
        </p:spPr>
        <p:txBody>
          <a:bodyPr>
            <a:normAutofit fontScale="92500"/>
          </a:bodyPr>
          <a:lstStyle/>
          <a:p>
            <a:r>
              <a:rPr lang="en-US" dirty="0" smtClean="0"/>
              <a:t>Mechanism of action -intercalates </a:t>
            </a:r>
            <a:r>
              <a:rPr lang="en-US" dirty="0"/>
              <a:t>into </a:t>
            </a:r>
            <a:r>
              <a:rPr lang="en-US" dirty="0" smtClean="0"/>
              <a:t>DNA and stops DNA replication and RNA transcription</a:t>
            </a:r>
          </a:p>
          <a:p>
            <a:r>
              <a:rPr lang="en-US" dirty="0" smtClean="0"/>
              <a:t>Side effects:</a:t>
            </a:r>
          </a:p>
          <a:p>
            <a:pPr lvl="1"/>
            <a:r>
              <a:rPr lang="en-US" sz="2400" dirty="0" smtClean="0"/>
              <a:t>Bone marrow suppression</a:t>
            </a:r>
          </a:p>
          <a:p>
            <a:pPr lvl="1"/>
            <a:r>
              <a:rPr lang="en-US" sz="2400" dirty="0" smtClean="0"/>
              <a:t>Hair loss</a:t>
            </a:r>
          </a:p>
          <a:p>
            <a:pPr lvl="1"/>
            <a:r>
              <a:rPr lang="en-US" sz="2400" dirty="0" smtClean="0"/>
              <a:t>Nausea and vomiting </a:t>
            </a:r>
          </a:p>
          <a:p>
            <a:pPr lvl="1"/>
            <a:r>
              <a:rPr lang="en-US" sz="2400" dirty="0" smtClean="0"/>
              <a:t>Stomatitis</a:t>
            </a:r>
          </a:p>
          <a:p>
            <a:pPr lvl="1"/>
            <a:r>
              <a:rPr lang="en-US" sz="2400" dirty="0" err="1" smtClean="0"/>
              <a:t>Typhilitis</a:t>
            </a:r>
            <a:r>
              <a:rPr lang="en-US" sz="2400" dirty="0" smtClean="0"/>
              <a:t> –acute inflammation of the bowel</a:t>
            </a:r>
          </a:p>
          <a:p>
            <a:pPr lvl="1"/>
            <a:r>
              <a:rPr lang="en-US" sz="2400" dirty="0" smtClean="0"/>
              <a:t>Dilated cardiomyopathy leading to congestive heart failure</a:t>
            </a:r>
          </a:p>
          <a:p>
            <a:pPr lvl="1"/>
            <a:r>
              <a:rPr lang="en-US" sz="2400" dirty="0"/>
              <a:t>P</a:t>
            </a:r>
            <a:r>
              <a:rPr lang="en-US" sz="2400" dirty="0" smtClean="0"/>
              <a:t>almar-plantar </a:t>
            </a:r>
            <a:r>
              <a:rPr lang="en-US" sz="2400" dirty="0" err="1" smtClean="0"/>
              <a:t>erythrodysesthesia</a:t>
            </a:r>
            <a:r>
              <a:rPr lang="en-US" sz="2400" dirty="0"/>
              <a:t> </a:t>
            </a:r>
            <a:r>
              <a:rPr lang="en-US" sz="2400" dirty="0" smtClean="0"/>
              <a:t>PPE</a:t>
            </a:r>
            <a:endParaRPr lang="en-US" sz="2400" dirty="0"/>
          </a:p>
          <a:p>
            <a:endParaRPr lang="en-US" dirty="0"/>
          </a:p>
        </p:txBody>
      </p:sp>
      <p:pic>
        <p:nvPicPr>
          <p:cNvPr id="2050" name="Picture 2" descr="Image result for doxorubic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3328" y="3054068"/>
            <a:ext cx="2095500" cy="2209801"/>
          </a:xfrm>
          <a:prstGeom prst="rect">
            <a:avLst/>
          </a:prstGeom>
          <a:solidFill>
            <a:schemeClr val="tx1"/>
          </a:solidFill>
        </p:spPr>
      </p:pic>
    </p:spTree>
    <p:extLst>
      <p:ext uri="{BB962C8B-B14F-4D97-AF65-F5344CB8AC3E}">
        <p14:creationId xmlns:p14="http://schemas.microsoft.com/office/powerpoint/2010/main" val="25365152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884" y="120977"/>
            <a:ext cx="9905998" cy="1478570"/>
          </a:xfrm>
        </p:spPr>
        <p:txBody>
          <a:bodyPr/>
          <a:lstStyle/>
          <a:p>
            <a:r>
              <a:rPr lang="en-US" dirty="0" smtClean="0"/>
              <a:t>Steroids (</a:t>
            </a:r>
            <a:r>
              <a:rPr lang="en-US" dirty="0" err="1" smtClean="0"/>
              <a:t>corticoSteroids</a:t>
            </a:r>
            <a:r>
              <a:rPr lang="en-US" dirty="0" smtClean="0"/>
              <a:t>) </a:t>
            </a:r>
            <a:endParaRPr lang="en-US" dirty="0"/>
          </a:p>
        </p:txBody>
      </p:sp>
      <p:sp>
        <p:nvSpPr>
          <p:cNvPr id="3" name="Content Placeholder 2"/>
          <p:cNvSpPr>
            <a:spLocks noGrp="1"/>
          </p:cNvSpPr>
          <p:nvPr>
            <p:ph idx="1"/>
          </p:nvPr>
        </p:nvSpPr>
        <p:spPr>
          <a:xfrm>
            <a:off x="970005" y="1402832"/>
            <a:ext cx="9905999" cy="5164223"/>
          </a:xfrm>
        </p:spPr>
        <p:txBody>
          <a:bodyPr>
            <a:normAutofit lnSpcReduction="10000"/>
          </a:bodyPr>
          <a:lstStyle/>
          <a:p>
            <a:r>
              <a:rPr lang="en-US" dirty="0" smtClean="0"/>
              <a:t>Prednisone and Dexamethasone </a:t>
            </a:r>
          </a:p>
          <a:p>
            <a:r>
              <a:rPr lang="en-US" dirty="0" smtClean="0"/>
              <a:t>Anti-inflammatory and anti-Myeloma effects</a:t>
            </a:r>
          </a:p>
          <a:p>
            <a:r>
              <a:rPr lang="en-US" dirty="0" smtClean="0"/>
              <a:t>Help reduce nausea &amp; vomiting</a:t>
            </a:r>
          </a:p>
          <a:p>
            <a:r>
              <a:rPr lang="en-US" dirty="0" smtClean="0"/>
              <a:t>May be used alone or in combination</a:t>
            </a:r>
          </a:p>
          <a:p>
            <a:r>
              <a:rPr lang="en-US" dirty="0" smtClean="0"/>
              <a:t>Side effects:</a:t>
            </a:r>
          </a:p>
          <a:p>
            <a:pPr lvl="1"/>
            <a:r>
              <a:rPr lang="en-US" sz="2400" dirty="0" smtClean="0"/>
              <a:t>High blood sugar</a:t>
            </a:r>
          </a:p>
          <a:p>
            <a:pPr lvl="1"/>
            <a:r>
              <a:rPr lang="en-US" sz="2400" dirty="0" smtClean="0"/>
              <a:t>Weight gain</a:t>
            </a:r>
          </a:p>
          <a:p>
            <a:pPr lvl="1"/>
            <a:r>
              <a:rPr lang="en-US" sz="2400" dirty="0" smtClean="0"/>
              <a:t>Insomnia</a:t>
            </a:r>
          </a:p>
          <a:p>
            <a:pPr lvl="1"/>
            <a:r>
              <a:rPr lang="en-US" sz="2400" dirty="0" smtClean="0"/>
              <a:t>Change in mood</a:t>
            </a:r>
          </a:p>
          <a:p>
            <a:pPr lvl="1"/>
            <a:r>
              <a:rPr lang="en-US" sz="2400" dirty="0" smtClean="0"/>
              <a:t>Over time, suppress immune system and weaken bones</a:t>
            </a:r>
          </a:p>
          <a:p>
            <a:pPr lvl="1"/>
            <a:endParaRPr lang="en-US" dirty="0"/>
          </a:p>
        </p:txBody>
      </p:sp>
    </p:spTree>
    <p:extLst>
      <p:ext uri="{BB962C8B-B14F-4D97-AF65-F5344CB8AC3E}">
        <p14:creationId xmlns:p14="http://schemas.microsoft.com/office/powerpoint/2010/main" val="15776712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vAD</a:t>
            </a:r>
            <a:r>
              <a:rPr lang="en-US" dirty="0" smtClean="0"/>
              <a:t> –standard induction therapy until recently</a:t>
            </a:r>
            <a:endParaRPr lang="en-US" dirty="0"/>
          </a:p>
        </p:txBody>
      </p:sp>
      <p:sp>
        <p:nvSpPr>
          <p:cNvPr id="3" name="Content Placeholder 2"/>
          <p:cNvSpPr>
            <a:spLocks noGrp="1"/>
          </p:cNvSpPr>
          <p:nvPr>
            <p:ph idx="1"/>
          </p:nvPr>
        </p:nvSpPr>
        <p:spPr/>
        <p:txBody>
          <a:bodyPr/>
          <a:lstStyle/>
          <a:p>
            <a:r>
              <a:rPr lang="en-US" dirty="0" smtClean="0"/>
              <a:t>Vincristine</a:t>
            </a:r>
          </a:p>
          <a:p>
            <a:r>
              <a:rPr lang="en-US" dirty="0" smtClean="0"/>
              <a:t>Adriamycin</a:t>
            </a:r>
          </a:p>
          <a:p>
            <a:r>
              <a:rPr lang="en-US" dirty="0" smtClean="0"/>
              <a:t>Dexamethasone </a:t>
            </a:r>
            <a:endParaRPr lang="en-US" dirty="0"/>
          </a:p>
        </p:txBody>
      </p:sp>
    </p:spTree>
    <p:extLst>
      <p:ext uri="{BB962C8B-B14F-4D97-AF65-F5344CB8AC3E}">
        <p14:creationId xmlns:p14="http://schemas.microsoft.com/office/powerpoint/2010/main" val="20832204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73335"/>
            <a:ext cx="9905998" cy="1478570"/>
          </a:xfrm>
        </p:spPr>
        <p:txBody>
          <a:bodyPr>
            <a:normAutofit fontScale="90000"/>
          </a:bodyPr>
          <a:lstStyle/>
          <a:p>
            <a:r>
              <a:rPr lang="en-US" dirty="0" smtClean="0"/>
              <a:t>Bench to bedside translation of novel </a:t>
            </a:r>
            <a:r>
              <a:rPr lang="en-US" dirty="0"/>
              <a:t>agents New drugs have improved survival in mm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2465" y="1551905"/>
            <a:ext cx="8963890" cy="5237019"/>
          </a:xfrm>
        </p:spPr>
      </p:pic>
    </p:spTree>
    <p:extLst>
      <p:ext uri="{BB962C8B-B14F-4D97-AF65-F5344CB8AC3E}">
        <p14:creationId xmlns:p14="http://schemas.microsoft.com/office/powerpoint/2010/main" val="108177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Proteasome inhibitors  - </a:t>
            </a:r>
            <a:r>
              <a:rPr lang="en-US" dirty="0" err="1" smtClean="0"/>
              <a:t>bortezomib</a:t>
            </a:r>
            <a:r>
              <a:rPr lang="en-US" dirty="0" smtClean="0"/>
              <a:t> (</a:t>
            </a:r>
            <a:r>
              <a:rPr lang="en-US" dirty="0" err="1" smtClean="0"/>
              <a:t>velcade</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Proteasomes – protein complexes that degrade proteins by breaking peptide bonds (proteolysis)</a:t>
            </a:r>
          </a:p>
          <a:p>
            <a:r>
              <a:rPr lang="en-US" dirty="0"/>
              <a:t>Proteasome inhibitors –drugs that block the action of </a:t>
            </a:r>
            <a:r>
              <a:rPr lang="en-US" dirty="0" smtClean="0"/>
              <a:t>proteasome -  </a:t>
            </a:r>
            <a:r>
              <a:rPr lang="en-US" dirty="0"/>
              <a:t>Prevent protein </a:t>
            </a:r>
            <a:r>
              <a:rPr lang="en-US" dirty="0" smtClean="0"/>
              <a:t>breakdown </a:t>
            </a:r>
          </a:p>
          <a:p>
            <a:r>
              <a:rPr lang="en-US" dirty="0" smtClean="0"/>
              <a:t>Excess proteins cause cell cycle arrest and apoptosis</a:t>
            </a:r>
          </a:p>
          <a:p>
            <a:r>
              <a:rPr lang="en-US" dirty="0" smtClean="0"/>
              <a:t>Boron atom binds to the catalytic site of the 26S </a:t>
            </a:r>
            <a:r>
              <a:rPr lang="en-US" dirty="0" err="1" smtClean="0"/>
              <a:t>proteosome</a:t>
            </a:r>
            <a:endParaRPr lang="en-US" dirty="0" smtClean="0"/>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3232002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478570"/>
          </a:xfrm>
        </p:spPr>
        <p:txBody>
          <a:bodyPr/>
          <a:lstStyle/>
          <a:p>
            <a:r>
              <a:rPr lang="en-US" dirty="0" err="1" smtClean="0"/>
              <a:t>BorteZomib</a:t>
            </a:r>
            <a:r>
              <a:rPr lang="en-US" dirty="0" smtClean="0"/>
              <a:t> (</a:t>
            </a:r>
            <a:r>
              <a:rPr lang="en-US" dirty="0" err="1" smtClean="0"/>
              <a:t>velcade</a:t>
            </a:r>
            <a:r>
              <a:rPr lang="en-US" dirty="0" smtClean="0"/>
              <a:t>)</a:t>
            </a:r>
            <a:endParaRPr lang="en-US" dirty="0"/>
          </a:p>
        </p:txBody>
      </p:sp>
      <p:sp>
        <p:nvSpPr>
          <p:cNvPr id="3" name="Content Placeholder 2"/>
          <p:cNvSpPr>
            <a:spLocks noGrp="1"/>
          </p:cNvSpPr>
          <p:nvPr>
            <p:ph idx="1"/>
          </p:nvPr>
        </p:nvSpPr>
        <p:spPr>
          <a:xfrm>
            <a:off x="1006941" y="1106486"/>
            <a:ext cx="9905999" cy="5197332"/>
          </a:xfrm>
        </p:spPr>
        <p:txBody>
          <a:bodyPr>
            <a:normAutofit lnSpcReduction="10000"/>
          </a:bodyPr>
          <a:lstStyle/>
          <a:p>
            <a:r>
              <a:rPr lang="en-US" dirty="0" smtClean="0"/>
              <a:t>First approved proteasome inhibitor, 2003</a:t>
            </a:r>
          </a:p>
          <a:p>
            <a:r>
              <a:rPr lang="en-US" dirty="0" smtClean="0"/>
              <a:t>Potentiates sensitivity to both conventional and novel therapeutic agents</a:t>
            </a:r>
          </a:p>
          <a:p>
            <a:r>
              <a:rPr lang="en-US" dirty="0" smtClean="0"/>
              <a:t>IV or </a:t>
            </a:r>
            <a:r>
              <a:rPr lang="en-US" dirty="0" err="1" smtClean="0"/>
              <a:t>subQ</a:t>
            </a:r>
            <a:endParaRPr lang="en-US" dirty="0" smtClean="0"/>
          </a:p>
          <a:p>
            <a:r>
              <a:rPr lang="en-US" dirty="0" smtClean="0"/>
              <a:t>Mechanism of action: </a:t>
            </a:r>
          </a:p>
          <a:p>
            <a:pPr lvl="1"/>
            <a:r>
              <a:rPr lang="en-US" dirty="0" smtClean="0"/>
              <a:t>Inhibits the 26S proteasome</a:t>
            </a:r>
          </a:p>
          <a:p>
            <a:pPr lvl="1"/>
            <a:r>
              <a:rPr lang="en-US" dirty="0" smtClean="0"/>
              <a:t>Prevents proteolysis of proteins targeted  (by </a:t>
            </a:r>
            <a:r>
              <a:rPr lang="en-US" dirty="0" err="1" smtClean="0"/>
              <a:t>ubquitinylation</a:t>
            </a:r>
            <a:r>
              <a:rPr lang="en-US" dirty="0" smtClean="0"/>
              <a:t>) for removal</a:t>
            </a:r>
          </a:p>
          <a:p>
            <a:pPr lvl="1"/>
            <a:r>
              <a:rPr lang="en-US" dirty="0" smtClean="0"/>
              <a:t>Disrupts homeostasis; leads to apoptosis</a:t>
            </a:r>
          </a:p>
          <a:p>
            <a:r>
              <a:rPr lang="en-US" dirty="0" smtClean="0"/>
              <a:t>Side effects: </a:t>
            </a:r>
          </a:p>
          <a:p>
            <a:pPr lvl="1"/>
            <a:r>
              <a:rPr lang="en-US" dirty="0" smtClean="0"/>
              <a:t>Peripheral neuropathy </a:t>
            </a:r>
          </a:p>
          <a:p>
            <a:pPr lvl="1"/>
            <a:r>
              <a:rPr lang="en-US" dirty="0" smtClean="0"/>
              <a:t>Bone marrow suppression</a:t>
            </a:r>
          </a:p>
          <a:p>
            <a:pPr lvl="1"/>
            <a:r>
              <a:rPr lang="en-US" dirty="0" err="1" smtClean="0"/>
              <a:t>Herpres</a:t>
            </a:r>
            <a:r>
              <a:rPr lang="en-US" dirty="0" smtClean="0"/>
              <a:t> Zoster infections due to </a:t>
            </a:r>
            <a:r>
              <a:rPr lang="en-US" dirty="0" err="1" smtClean="0"/>
              <a:t>immunocompromise</a:t>
            </a:r>
            <a:endParaRPr lang="en-US" dirty="0" smtClean="0"/>
          </a:p>
          <a:p>
            <a:pPr lvl="1"/>
            <a:endParaRPr lang="en-US" dirty="0"/>
          </a:p>
        </p:txBody>
      </p:sp>
      <p:sp>
        <p:nvSpPr>
          <p:cNvPr id="4" name="object 4"/>
          <p:cNvSpPr/>
          <p:nvPr/>
        </p:nvSpPr>
        <p:spPr>
          <a:xfrm>
            <a:off x="8328212" y="4402476"/>
            <a:ext cx="3008376" cy="206654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55484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775" y="642605"/>
            <a:ext cx="9905998" cy="1478570"/>
          </a:xfrm>
        </p:spPr>
        <p:txBody>
          <a:bodyPr/>
          <a:lstStyle/>
          <a:p>
            <a:r>
              <a:rPr lang="en-US" dirty="0" smtClean="0"/>
              <a:t>Plasma cell neoplasms</a:t>
            </a:r>
            <a:endParaRPr lang="en-US" dirty="0"/>
          </a:p>
        </p:txBody>
      </p:sp>
      <p:sp>
        <p:nvSpPr>
          <p:cNvPr id="3" name="Content Placeholder 2"/>
          <p:cNvSpPr>
            <a:spLocks noGrp="1"/>
          </p:cNvSpPr>
          <p:nvPr>
            <p:ph idx="1"/>
          </p:nvPr>
        </p:nvSpPr>
        <p:spPr>
          <a:xfrm>
            <a:off x="318268" y="1934065"/>
            <a:ext cx="6033370" cy="3541714"/>
          </a:xfrm>
        </p:spPr>
        <p:txBody>
          <a:bodyPr/>
          <a:lstStyle/>
          <a:p>
            <a:r>
              <a:rPr lang="en-US" dirty="0" smtClean="0"/>
              <a:t>Proliferation of a single clone of Immunoglobulin-secreting plasma cells</a:t>
            </a:r>
          </a:p>
          <a:p>
            <a:r>
              <a:rPr lang="en-US" dirty="0" smtClean="0"/>
              <a:t> Results in increased serum levels of a single immunoglobulin or chain</a:t>
            </a:r>
            <a:endParaRPr lang="en-US" dirty="0"/>
          </a:p>
        </p:txBody>
      </p:sp>
      <p:pic>
        <p:nvPicPr>
          <p:cNvPr id="4" name="Picture 6" descr="Blood cell development; drawing shows the steps a blood stem cell goes through to become a red blood cell, platelet, or white blood cell. A myeloid stem cell becomes a red blood cell, a platelet, or a myeloblast, which then becomes a granulocyte (the types of granulocytes are eosinophils, basophils, and neutrophils). A lymphoid stem cell becomes a lymphoblast and then becomes a B lymphocyte, T lymphocyte, or natural killer cell. A B lymphocyte may become a plasma ce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928" y="953311"/>
            <a:ext cx="4887352" cy="452246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 name="32-Point Star 4"/>
          <p:cNvSpPr>
            <a:spLocks noChangeArrowheads="1"/>
          </p:cNvSpPr>
          <p:nvPr/>
        </p:nvSpPr>
        <p:spPr bwMode="auto">
          <a:xfrm>
            <a:off x="8915604" y="4012364"/>
            <a:ext cx="1049593" cy="1027705"/>
          </a:xfrm>
          <a:prstGeom prst="star32">
            <a:avLst/>
          </a:prstGeom>
          <a:solidFill>
            <a:srgbClr val="FFFF00">
              <a:alpha val="35686"/>
            </a:srgbClr>
          </a:solidFill>
          <a:ln w="12700" algn="ctr">
            <a:solidFill>
              <a:srgbClr val="B242BE"/>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FFFFFF"/>
              </a:solidFill>
              <a:latin typeface="Arial" charset="0"/>
            </a:endParaRPr>
          </a:p>
        </p:txBody>
      </p:sp>
      <p:pic>
        <p:nvPicPr>
          <p:cNvPr id="6" name="Picture 6" descr="http://www.biology.arizona.edu/immunology/tutorials/immunology/graphics/antibody98.gif"/>
          <p:cNvPicPr>
            <a:picLocks noChangeAspect="1" noChangeArrowheads="1"/>
          </p:cNvPicPr>
          <p:nvPr/>
        </p:nvPicPr>
        <p:blipFill>
          <a:blip r:embed="rId4"/>
          <a:srcRect/>
          <a:stretch>
            <a:fillRect/>
          </a:stretch>
        </p:blipFill>
        <p:spPr bwMode="auto">
          <a:xfrm>
            <a:off x="1191465" y="4091795"/>
            <a:ext cx="2035094" cy="189654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745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815" y="456472"/>
            <a:ext cx="9905998" cy="1478570"/>
          </a:xfrm>
        </p:spPr>
        <p:txBody>
          <a:bodyPr/>
          <a:lstStyle/>
          <a:p>
            <a:r>
              <a:rPr lang="en-US" dirty="0" smtClean="0"/>
              <a:t>Proteasome inhibitors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838" y="1804680"/>
            <a:ext cx="4722282" cy="354171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831" y="1804680"/>
            <a:ext cx="5831173" cy="4373380"/>
          </a:xfrm>
          <a:prstGeom prst="rect">
            <a:avLst/>
          </a:prstGeom>
        </p:spPr>
      </p:pic>
    </p:spTree>
    <p:extLst>
      <p:ext uri="{BB962C8B-B14F-4D97-AF65-F5344CB8AC3E}">
        <p14:creationId xmlns:p14="http://schemas.microsoft.com/office/powerpoint/2010/main" val="4379724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Immunomodulatory Agents</a:t>
            </a:r>
            <a:br>
              <a:rPr lang="en-US" dirty="0"/>
            </a:br>
            <a:endParaRPr lang="en-US" dirty="0"/>
          </a:p>
        </p:txBody>
      </p:sp>
      <p:sp>
        <p:nvSpPr>
          <p:cNvPr id="3" name="Content Placeholder 2"/>
          <p:cNvSpPr>
            <a:spLocks noGrp="1"/>
          </p:cNvSpPr>
          <p:nvPr>
            <p:ph idx="1"/>
          </p:nvPr>
        </p:nvSpPr>
        <p:spPr>
          <a:xfrm>
            <a:off x="1141412" y="2249486"/>
            <a:ext cx="9905999" cy="4256821"/>
          </a:xfrm>
        </p:spPr>
        <p:txBody>
          <a:bodyPr>
            <a:normAutofit/>
          </a:bodyPr>
          <a:lstStyle/>
          <a:p>
            <a:pPr fontAlgn="base"/>
            <a:r>
              <a:rPr lang="en-US" dirty="0" smtClean="0"/>
              <a:t>Immunomodulatory agents (</a:t>
            </a:r>
            <a:r>
              <a:rPr lang="en-US" dirty="0" err="1" smtClean="0"/>
              <a:t>IMiDs</a:t>
            </a:r>
            <a:r>
              <a:rPr lang="en-US" dirty="0"/>
              <a:t>)</a:t>
            </a:r>
            <a:r>
              <a:rPr lang="en-US" dirty="0" smtClean="0"/>
              <a:t> </a:t>
            </a:r>
          </a:p>
          <a:p>
            <a:pPr fontAlgn="base"/>
            <a:r>
              <a:rPr lang="en-US" dirty="0"/>
              <a:t>H</a:t>
            </a:r>
            <a:r>
              <a:rPr lang="en-US" dirty="0" smtClean="0"/>
              <a:t>ave </a:t>
            </a:r>
            <a:r>
              <a:rPr lang="en-US" dirty="0"/>
              <a:t>become a key part of the treatment regimen for multiple </a:t>
            </a:r>
            <a:r>
              <a:rPr lang="en-US" dirty="0" smtClean="0"/>
              <a:t>myeloma.</a:t>
            </a:r>
          </a:p>
          <a:p>
            <a:pPr fontAlgn="base"/>
            <a:r>
              <a:rPr lang="en-US" dirty="0" smtClean="0"/>
              <a:t>Stimulate </a:t>
            </a:r>
            <a:r>
              <a:rPr lang="en-US" dirty="0"/>
              <a:t>natural killer cells and </a:t>
            </a:r>
            <a:r>
              <a:rPr lang="en-US" dirty="0" smtClean="0"/>
              <a:t>activate </a:t>
            </a:r>
            <a:r>
              <a:rPr lang="en-US" dirty="0"/>
              <a:t>T </a:t>
            </a:r>
            <a:r>
              <a:rPr lang="en-US" dirty="0" smtClean="0"/>
              <a:t>cells       reducing </a:t>
            </a:r>
            <a:r>
              <a:rPr lang="en-US" dirty="0"/>
              <a:t>the growth of myeloma </a:t>
            </a:r>
            <a:r>
              <a:rPr lang="en-US" dirty="0" smtClean="0"/>
              <a:t>cells</a:t>
            </a:r>
            <a:endParaRPr lang="en-US" dirty="0"/>
          </a:p>
          <a:p>
            <a:endParaRPr lang="en-US" dirty="0"/>
          </a:p>
        </p:txBody>
      </p:sp>
      <p:sp>
        <p:nvSpPr>
          <p:cNvPr id="4" name="Right Arrow 3"/>
          <p:cNvSpPr/>
          <p:nvPr/>
        </p:nvSpPr>
        <p:spPr>
          <a:xfrm>
            <a:off x="7216346" y="3583459"/>
            <a:ext cx="484138" cy="225139"/>
          </a:xfrm>
          <a:prstGeom prst="rightArrow">
            <a:avLst>
              <a:gd name="adj1" fmla="val 25227"/>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0501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478570"/>
          </a:xfrm>
        </p:spPr>
        <p:txBody>
          <a:bodyPr/>
          <a:lstStyle/>
          <a:p>
            <a:r>
              <a:rPr lang="en-US" dirty="0" smtClean="0"/>
              <a:t>Thalidomide</a:t>
            </a:r>
            <a:endParaRPr lang="en-US" dirty="0"/>
          </a:p>
        </p:txBody>
      </p:sp>
      <p:sp>
        <p:nvSpPr>
          <p:cNvPr id="3" name="Content Placeholder 2"/>
          <p:cNvSpPr>
            <a:spLocks noGrp="1"/>
          </p:cNvSpPr>
          <p:nvPr>
            <p:ph idx="1"/>
          </p:nvPr>
        </p:nvSpPr>
        <p:spPr>
          <a:xfrm>
            <a:off x="622427" y="1099379"/>
            <a:ext cx="9905999" cy="5546054"/>
          </a:xfrm>
        </p:spPr>
        <p:txBody>
          <a:bodyPr>
            <a:normAutofit/>
          </a:bodyPr>
          <a:lstStyle/>
          <a:p>
            <a:r>
              <a:rPr lang="en-US" dirty="0" smtClean="0"/>
              <a:t>First novel agent routinely used for multiple myeloma – oral </a:t>
            </a:r>
          </a:p>
          <a:p>
            <a:r>
              <a:rPr lang="en-US" dirty="0" smtClean="0"/>
              <a:t>Mechanisms of action:</a:t>
            </a:r>
          </a:p>
          <a:p>
            <a:pPr lvl="1"/>
            <a:r>
              <a:rPr lang="en-US" dirty="0" smtClean="0"/>
              <a:t>Stimulation of T and NK cells</a:t>
            </a:r>
          </a:p>
          <a:p>
            <a:pPr lvl="1"/>
            <a:r>
              <a:rPr lang="en-US" dirty="0" smtClean="0"/>
              <a:t>Anti-angiogenesis (decreases VEGF)</a:t>
            </a:r>
          </a:p>
          <a:p>
            <a:pPr lvl="1"/>
            <a:r>
              <a:rPr lang="en-US" dirty="0" smtClean="0"/>
              <a:t>Suppresses MM growth factors (IL-6, TNF- a)</a:t>
            </a:r>
          </a:p>
          <a:p>
            <a:pPr lvl="1"/>
            <a:r>
              <a:rPr lang="en-US" dirty="0" smtClean="0"/>
              <a:t>Inhibits adhesion to the stroma</a:t>
            </a:r>
          </a:p>
          <a:p>
            <a:r>
              <a:rPr lang="en-US" dirty="0" smtClean="0"/>
              <a:t>Side Effects:</a:t>
            </a:r>
          </a:p>
          <a:p>
            <a:pPr lvl="1"/>
            <a:r>
              <a:rPr lang="en-US" dirty="0" smtClean="0"/>
              <a:t>Teratogenic</a:t>
            </a:r>
            <a:endParaRPr lang="en-US" dirty="0"/>
          </a:p>
          <a:p>
            <a:pPr lvl="1"/>
            <a:r>
              <a:rPr lang="en-US" dirty="0" smtClean="0"/>
              <a:t>Peripheral Neuropathy </a:t>
            </a:r>
          </a:p>
          <a:p>
            <a:pPr lvl="1"/>
            <a:r>
              <a:rPr lang="en-US" dirty="0" smtClean="0"/>
              <a:t>DVT/PE </a:t>
            </a:r>
          </a:p>
          <a:p>
            <a:pPr lvl="1"/>
            <a:r>
              <a:rPr lang="en-US" dirty="0" smtClean="0"/>
              <a:t>Constipation</a:t>
            </a:r>
          </a:p>
          <a:p>
            <a:pPr lvl="1"/>
            <a:r>
              <a:rPr lang="en-US" dirty="0" smtClean="0"/>
              <a:t>Sedation</a:t>
            </a:r>
          </a:p>
        </p:txBody>
      </p:sp>
      <p:sp>
        <p:nvSpPr>
          <p:cNvPr id="4" name="object 4"/>
          <p:cNvSpPr/>
          <p:nvPr/>
        </p:nvSpPr>
        <p:spPr>
          <a:xfrm>
            <a:off x="4321936" y="4432585"/>
            <a:ext cx="2506979" cy="2212848"/>
          </a:xfrm>
          <a:prstGeom prst="rect">
            <a:avLst/>
          </a:prstGeom>
          <a:blipFill>
            <a:blip r:embed="rId3" cstate="print"/>
            <a:stretch>
              <a:fillRect/>
            </a:stretch>
          </a:blipFill>
        </p:spPr>
        <p:txBody>
          <a:bodyPr wrap="square" lIns="0" tIns="0" rIns="0" bIns="0" rtlCol="0"/>
          <a:lstStyle/>
          <a:p>
            <a:endParaRPr/>
          </a:p>
        </p:txBody>
      </p:sp>
      <p:pic>
        <p:nvPicPr>
          <p:cNvPr id="1026" name="Picture 2" descr="Image result for how thalidomide work against multiple myelo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6411" y="1779240"/>
            <a:ext cx="4349663" cy="320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1339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 of thalidomide</a:t>
            </a:r>
            <a:endParaRPr lang="en-US" dirty="0"/>
          </a:p>
        </p:txBody>
      </p:sp>
      <p:pic>
        <p:nvPicPr>
          <p:cNvPr id="3074" name="Picture 2" descr="Image result for peripheral neuropath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066" y="2097088"/>
            <a:ext cx="7689487" cy="410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881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Lenalidomide</a:t>
            </a:r>
            <a:r>
              <a:rPr lang="en-US" dirty="0" smtClean="0"/>
              <a:t>  (</a:t>
            </a:r>
            <a:r>
              <a:rPr lang="en-US" dirty="0" err="1" smtClean="0"/>
              <a:t>Revlimid</a:t>
            </a:r>
            <a:r>
              <a:rPr lang="en-US" dirty="0" smtClean="0"/>
              <a:t>)</a:t>
            </a:r>
            <a:endParaRPr lang="en-US" dirty="0"/>
          </a:p>
        </p:txBody>
      </p:sp>
      <p:sp>
        <p:nvSpPr>
          <p:cNvPr id="3" name="Content Placeholder 2"/>
          <p:cNvSpPr>
            <a:spLocks noGrp="1"/>
          </p:cNvSpPr>
          <p:nvPr>
            <p:ph idx="1"/>
          </p:nvPr>
        </p:nvSpPr>
        <p:spPr>
          <a:xfrm>
            <a:off x="881920" y="1755216"/>
            <a:ext cx="9905999" cy="4701002"/>
          </a:xfrm>
        </p:spPr>
        <p:txBody>
          <a:bodyPr>
            <a:normAutofit/>
          </a:bodyPr>
          <a:lstStyle/>
          <a:p>
            <a:r>
              <a:rPr lang="en-US" dirty="0" smtClean="0"/>
              <a:t>Derivative of thalidomide –more potent</a:t>
            </a:r>
          </a:p>
          <a:p>
            <a:r>
              <a:rPr lang="en-US" dirty="0" smtClean="0"/>
              <a:t>Oral </a:t>
            </a:r>
          </a:p>
          <a:p>
            <a:r>
              <a:rPr lang="en-US" dirty="0" smtClean="0"/>
              <a:t>Fewer side effects: </a:t>
            </a:r>
          </a:p>
          <a:p>
            <a:pPr lvl="1"/>
            <a:r>
              <a:rPr lang="en-US" dirty="0" smtClean="0"/>
              <a:t>No neuropathy</a:t>
            </a:r>
          </a:p>
          <a:p>
            <a:pPr lvl="1"/>
            <a:r>
              <a:rPr lang="en-US" dirty="0" smtClean="0"/>
              <a:t>Less constipation</a:t>
            </a:r>
          </a:p>
          <a:p>
            <a:pPr lvl="1"/>
            <a:r>
              <a:rPr lang="en-US" dirty="0" smtClean="0"/>
              <a:t>Less sedation</a:t>
            </a:r>
          </a:p>
          <a:p>
            <a:pPr lvl="1"/>
            <a:r>
              <a:rPr lang="en-US" dirty="0" smtClean="0"/>
              <a:t>Less VTE</a:t>
            </a:r>
          </a:p>
          <a:p>
            <a:pPr lvl="1"/>
            <a:r>
              <a:rPr lang="en-US" b="1" dirty="0" smtClean="0"/>
              <a:t>MORE </a:t>
            </a:r>
            <a:r>
              <a:rPr lang="en-US" b="1" dirty="0" err="1" smtClean="0"/>
              <a:t>myelosuppression</a:t>
            </a:r>
            <a:r>
              <a:rPr lang="en-US" b="1" dirty="0" smtClean="0"/>
              <a:t>/cytopenias</a:t>
            </a:r>
          </a:p>
          <a:p>
            <a:pPr lvl="1"/>
            <a:r>
              <a:rPr lang="en-US" dirty="0" smtClean="0"/>
              <a:t>Maybe teratogenic</a:t>
            </a:r>
          </a:p>
          <a:p>
            <a:pPr lvl="1"/>
            <a:endParaRPr lang="en-US" dirty="0" smtClean="0"/>
          </a:p>
          <a:p>
            <a:endParaRPr lang="en-US" dirty="0"/>
          </a:p>
        </p:txBody>
      </p:sp>
      <p:pic>
        <p:nvPicPr>
          <p:cNvPr id="4" name="Picture 3"/>
          <p:cNvPicPr>
            <a:picLocks noChangeAspect="1"/>
          </p:cNvPicPr>
          <p:nvPr/>
        </p:nvPicPr>
        <p:blipFill>
          <a:blip r:embed="rId3"/>
          <a:stretch>
            <a:fillRect/>
          </a:stretch>
        </p:blipFill>
        <p:spPr>
          <a:xfrm>
            <a:off x="6923704" y="391503"/>
            <a:ext cx="4572396" cy="19325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732" y="2753325"/>
            <a:ext cx="4962277" cy="3500683"/>
          </a:xfrm>
          <a:prstGeom prst="rect">
            <a:avLst/>
          </a:prstGeom>
        </p:spPr>
      </p:pic>
    </p:spTree>
    <p:extLst>
      <p:ext uri="{BB962C8B-B14F-4D97-AF65-F5344CB8AC3E}">
        <p14:creationId xmlns:p14="http://schemas.microsoft.com/office/powerpoint/2010/main" val="16473510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4 new Drugs approved in 2015</a:t>
            </a:r>
            <a:endParaRPr lang="en-US" sz="4400" b="1" dirty="0"/>
          </a:p>
        </p:txBody>
      </p:sp>
      <p:sp>
        <p:nvSpPr>
          <p:cNvPr id="3" name="Content Placeholder 2"/>
          <p:cNvSpPr>
            <a:spLocks noGrp="1"/>
          </p:cNvSpPr>
          <p:nvPr>
            <p:ph idx="1"/>
          </p:nvPr>
        </p:nvSpPr>
        <p:spPr/>
        <p:txBody>
          <a:bodyPr>
            <a:normAutofit/>
          </a:bodyPr>
          <a:lstStyle/>
          <a:p>
            <a:r>
              <a:rPr lang="en-US" dirty="0" err="1" smtClean="0"/>
              <a:t>Panibostat</a:t>
            </a:r>
            <a:r>
              <a:rPr lang="en-US" dirty="0" smtClean="0"/>
              <a:t> – deacetylase inhibitor, in combination with </a:t>
            </a:r>
            <a:r>
              <a:rPr lang="en-US" dirty="0" err="1" smtClean="0"/>
              <a:t>Bortuzimab</a:t>
            </a:r>
            <a:r>
              <a:rPr lang="en-US" dirty="0" smtClean="0"/>
              <a:t> and </a:t>
            </a:r>
            <a:r>
              <a:rPr lang="en-US" dirty="0" err="1" smtClean="0"/>
              <a:t>Dex</a:t>
            </a:r>
            <a:endParaRPr lang="en-US" dirty="0" smtClean="0"/>
          </a:p>
          <a:p>
            <a:r>
              <a:rPr lang="en-US" dirty="0" err="1" smtClean="0"/>
              <a:t>Ixazomib</a:t>
            </a:r>
            <a:r>
              <a:rPr lang="en-US" dirty="0" smtClean="0"/>
              <a:t> –oral proteasome inhibitor, in combination with </a:t>
            </a:r>
            <a:r>
              <a:rPr lang="en-US" dirty="0" err="1" smtClean="0"/>
              <a:t>lenalinomide</a:t>
            </a:r>
            <a:r>
              <a:rPr lang="en-US" dirty="0" smtClean="0"/>
              <a:t> and </a:t>
            </a:r>
            <a:r>
              <a:rPr lang="en-US" dirty="0" err="1" smtClean="0"/>
              <a:t>Dex</a:t>
            </a:r>
            <a:endParaRPr lang="en-US" dirty="0" smtClean="0"/>
          </a:p>
          <a:p>
            <a:r>
              <a:rPr lang="en-US" dirty="0" err="1" smtClean="0"/>
              <a:t>Elotuzumab</a:t>
            </a:r>
            <a:r>
              <a:rPr lang="en-US" dirty="0" smtClean="0"/>
              <a:t> – Mab that targets signaling lymphocyte activation molecule F7(SLAMF7</a:t>
            </a:r>
            <a:r>
              <a:rPr lang="en-US" dirty="0"/>
              <a:t>), in combination with </a:t>
            </a:r>
            <a:r>
              <a:rPr lang="en-US" dirty="0" err="1"/>
              <a:t>lenalinomide</a:t>
            </a:r>
            <a:r>
              <a:rPr lang="en-US" dirty="0"/>
              <a:t> and </a:t>
            </a:r>
            <a:r>
              <a:rPr lang="en-US" dirty="0" err="1" smtClean="0"/>
              <a:t>Dex</a:t>
            </a:r>
            <a:endParaRPr lang="en-US" dirty="0" smtClean="0"/>
          </a:p>
          <a:p>
            <a:r>
              <a:rPr lang="en-US" dirty="0" err="1" smtClean="0"/>
              <a:t>Daratumab</a:t>
            </a:r>
            <a:r>
              <a:rPr lang="en-US" dirty="0" smtClean="0"/>
              <a:t> – Mab targeting CD38, single </a:t>
            </a:r>
            <a:r>
              <a:rPr lang="en-US" dirty="0" err="1" smtClean="0"/>
              <a:t>angent</a:t>
            </a:r>
            <a:r>
              <a:rPr lang="en-US" smtClean="0"/>
              <a:t> </a:t>
            </a:r>
            <a:endParaRPr lang="en-US" dirty="0"/>
          </a:p>
        </p:txBody>
      </p:sp>
    </p:spTree>
    <p:extLst>
      <p:ext uri="{BB962C8B-B14F-4D97-AF65-F5344CB8AC3E}">
        <p14:creationId xmlns:p14="http://schemas.microsoft.com/office/powerpoint/2010/main" val="14090071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740" y="121200"/>
            <a:ext cx="9905998" cy="1478570"/>
          </a:xfrm>
        </p:spPr>
        <p:txBody>
          <a:bodyPr/>
          <a:lstStyle/>
          <a:p>
            <a:r>
              <a:rPr lang="en-US" dirty="0" smtClean="0"/>
              <a:t>Histone </a:t>
            </a:r>
            <a:r>
              <a:rPr lang="en-US" dirty="0" err="1" smtClean="0"/>
              <a:t>deactylase</a:t>
            </a:r>
            <a:r>
              <a:rPr lang="en-US" dirty="0" smtClean="0"/>
              <a:t> inhibitors (</a:t>
            </a:r>
            <a:r>
              <a:rPr lang="en-US" dirty="0" err="1" smtClean="0"/>
              <a:t>HDACi</a:t>
            </a:r>
            <a:r>
              <a:rPr lang="en-US" dirty="0" smtClean="0"/>
              <a:t>)-</a:t>
            </a:r>
            <a:endParaRPr lang="en-US" dirty="0"/>
          </a:p>
        </p:txBody>
      </p:sp>
      <p:sp>
        <p:nvSpPr>
          <p:cNvPr id="5" name="Content Placeholder 4"/>
          <p:cNvSpPr>
            <a:spLocks noGrp="1"/>
          </p:cNvSpPr>
          <p:nvPr>
            <p:ph idx="1"/>
          </p:nvPr>
        </p:nvSpPr>
        <p:spPr>
          <a:xfrm>
            <a:off x="725775" y="1483102"/>
            <a:ext cx="9905999" cy="3541714"/>
          </a:xfrm>
        </p:spPr>
        <p:txBody>
          <a:bodyPr/>
          <a:lstStyle/>
          <a:p>
            <a:r>
              <a:rPr lang="en-US" dirty="0"/>
              <a:t>H</a:t>
            </a:r>
            <a:r>
              <a:rPr lang="en-US" dirty="0" smtClean="0"/>
              <a:t>istone </a:t>
            </a:r>
            <a:r>
              <a:rPr lang="en-US" dirty="0" err="1"/>
              <a:t>deacetylation</a:t>
            </a:r>
            <a:r>
              <a:rPr lang="en-US" dirty="0"/>
              <a:t> </a:t>
            </a:r>
            <a:r>
              <a:rPr lang="en-US" dirty="0" smtClean="0"/>
              <a:t>  </a:t>
            </a:r>
          </a:p>
          <a:p>
            <a:r>
              <a:rPr lang="en-US" dirty="0" smtClean="0"/>
              <a:t> </a:t>
            </a:r>
            <a:endParaRPr lang="en-US" dirty="0"/>
          </a:p>
        </p:txBody>
      </p:sp>
      <p:pic>
        <p:nvPicPr>
          <p:cNvPr id="1026" name="Picture 2" descr="Image result for hdac inhibitors mechan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437" y="1483102"/>
            <a:ext cx="4876800" cy="4448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HDI model of HDAC inhibition in leukemic cells . HDI inhibits HDAC, which leads to deacetylation inhibition in histone and non-histone substrates, changing gene expression and causing cell cycle arrest, differentiation and apoptosis in leukemic cells. Abbreviation: HDAC, Histone Deacetylase; HDI, Histone Deacetylase Inhibitor; C- Myc, C- myc proto-oncogene; E2F, Eukaryote transcription 2 Factor; HIF -1A , Hypoxia-inducible factor 1-alpha; HSP-90 , Hot Shock Protein-90; MEF2, myocyte enhancer factor-2; RUNX , Runt- related transcription factor.Â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7274" y="1483102"/>
            <a:ext cx="4457700"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4440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6737"/>
            <a:ext cx="9905998" cy="1478570"/>
          </a:xfrm>
        </p:spPr>
        <p:txBody>
          <a:bodyPr/>
          <a:lstStyle/>
          <a:p>
            <a:r>
              <a:rPr lang="en-US" dirty="0" err="1" smtClean="0"/>
              <a:t>Panobistat</a:t>
            </a:r>
            <a:r>
              <a:rPr lang="en-US" dirty="0" smtClean="0"/>
              <a:t> (</a:t>
            </a:r>
            <a:r>
              <a:rPr lang="en-US" dirty="0" err="1" smtClean="0"/>
              <a:t>farydak</a:t>
            </a:r>
            <a:r>
              <a:rPr lang="en-US" dirty="0" smtClean="0"/>
              <a:t>)</a:t>
            </a:r>
            <a:endParaRPr lang="en-US" dirty="0"/>
          </a:p>
        </p:txBody>
      </p:sp>
      <p:sp>
        <p:nvSpPr>
          <p:cNvPr id="4" name="Content Placeholder 3"/>
          <p:cNvSpPr>
            <a:spLocks noGrp="1"/>
          </p:cNvSpPr>
          <p:nvPr>
            <p:ph sz="half" idx="2"/>
          </p:nvPr>
        </p:nvSpPr>
        <p:spPr>
          <a:xfrm>
            <a:off x="766492" y="1695307"/>
            <a:ext cx="4875211" cy="3541714"/>
          </a:xfrm>
        </p:spPr>
        <p:txBody>
          <a:bodyPr/>
          <a:lstStyle/>
          <a:p>
            <a:r>
              <a:rPr lang="en-US" dirty="0"/>
              <a:t>Not useful as a monotherapy </a:t>
            </a:r>
            <a:endParaRPr lang="en-US" dirty="0" smtClean="0"/>
          </a:p>
          <a:p>
            <a:r>
              <a:rPr lang="en-US" dirty="0" smtClean="0"/>
              <a:t>Side effects:</a:t>
            </a:r>
          </a:p>
          <a:p>
            <a:pPr lvl="1"/>
            <a:r>
              <a:rPr lang="en-US" dirty="0" smtClean="0"/>
              <a:t>Pancytopenia</a:t>
            </a:r>
          </a:p>
          <a:p>
            <a:pPr lvl="1"/>
            <a:r>
              <a:rPr lang="en-US" dirty="0" smtClean="0"/>
              <a:t>Fatigue</a:t>
            </a:r>
          </a:p>
          <a:p>
            <a:pPr lvl="1"/>
            <a:r>
              <a:rPr lang="en-US" dirty="0" smtClean="0"/>
              <a:t>Nausea</a:t>
            </a:r>
          </a:p>
          <a:p>
            <a:pPr lvl="1"/>
            <a:r>
              <a:rPr lang="en-US" dirty="0" smtClean="0"/>
              <a:t>Diarrhea</a:t>
            </a:r>
          </a:p>
          <a:p>
            <a:pPr lvl="1"/>
            <a:r>
              <a:rPr lang="en-US" dirty="0" smtClean="0"/>
              <a:t>Insomnia </a:t>
            </a:r>
            <a:endParaRPr lang="en-US" dirty="0"/>
          </a:p>
          <a:p>
            <a:endParaRPr lang="en-US" dirty="0"/>
          </a:p>
        </p:txBody>
      </p:sp>
      <p:pic>
        <p:nvPicPr>
          <p:cNvPr id="5"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401916" y="1444115"/>
            <a:ext cx="5013084" cy="4719349"/>
          </a:xfrm>
          <a:prstGeom prst="rect">
            <a:avLst/>
          </a:prstGeom>
        </p:spPr>
      </p:pic>
    </p:spTree>
    <p:extLst>
      <p:ext uri="{BB962C8B-B14F-4D97-AF65-F5344CB8AC3E}">
        <p14:creationId xmlns:p14="http://schemas.microsoft.com/office/powerpoint/2010/main" val="33178313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lstStyle/>
          <a:p>
            <a:r>
              <a:rPr lang="en-US" dirty="0" smtClean="0"/>
              <a:t>Monoclonal Antibodies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4281" y="1197794"/>
            <a:ext cx="7093269" cy="5319953"/>
          </a:xfrm>
        </p:spPr>
      </p:pic>
      <p:sp>
        <p:nvSpPr>
          <p:cNvPr id="7" name="5-Point Star 6"/>
          <p:cNvSpPr/>
          <p:nvPr/>
        </p:nvSpPr>
        <p:spPr>
          <a:xfrm>
            <a:off x="2434281" y="2610023"/>
            <a:ext cx="403182" cy="3459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2434281" y="2913450"/>
            <a:ext cx="403182" cy="3459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9813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3" y="175173"/>
            <a:ext cx="9905998" cy="1478570"/>
          </a:xfrm>
        </p:spPr>
        <p:txBody>
          <a:bodyPr/>
          <a:lstStyle/>
          <a:p>
            <a:r>
              <a:rPr lang="en-US" dirty="0" smtClean="0"/>
              <a:t>How </a:t>
            </a:r>
            <a:r>
              <a:rPr lang="en-US" dirty="0" err="1" smtClean="0"/>
              <a:t>mabs</a:t>
            </a:r>
            <a:r>
              <a:rPr lang="en-US" dirty="0" smtClean="0"/>
              <a:t> can kill mm cells </a:t>
            </a:r>
            <a:endParaRPr lang="en-US" dirty="0"/>
          </a:p>
        </p:txBody>
      </p:sp>
      <p:pic>
        <p:nvPicPr>
          <p:cNvPr id="4" name="Content Placeholder 3"/>
          <p:cNvPicPr>
            <a:picLocks noGrp="1" noChangeAspect="1"/>
          </p:cNvPicPr>
          <p:nvPr>
            <p:ph idx="1"/>
          </p:nvPr>
        </p:nvPicPr>
        <p:blipFill>
          <a:blip r:embed="rId3"/>
          <a:stretch>
            <a:fillRect/>
          </a:stretch>
        </p:blipFill>
        <p:spPr>
          <a:xfrm>
            <a:off x="308584" y="1878037"/>
            <a:ext cx="5836338" cy="4062839"/>
          </a:xfrm>
          <a:prstGeom prst="rect">
            <a:avLst/>
          </a:prstGeom>
          <a:ln>
            <a:solidFill>
              <a:schemeClr val="bg1"/>
            </a:solidFill>
          </a:ln>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5610" y="2161600"/>
            <a:ext cx="5664489" cy="3779276"/>
          </a:xfrm>
          <a:prstGeom prst="rect">
            <a:avLst/>
          </a:prstGeom>
        </p:spPr>
      </p:pic>
    </p:spTree>
    <p:extLst>
      <p:ext uri="{BB962C8B-B14F-4D97-AF65-F5344CB8AC3E}">
        <p14:creationId xmlns:p14="http://schemas.microsoft.com/office/powerpoint/2010/main" val="3486531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722" y="133608"/>
            <a:ext cx="9905998" cy="1478570"/>
          </a:xfrm>
        </p:spPr>
        <p:txBody>
          <a:bodyPr/>
          <a:lstStyle/>
          <a:p>
            <a:r>
              <a:rPr lang="en-US" dirty="0" smtClean="0"/>
              <a:t>Progression of multiple myeloma</a:t>
            </a:r>
            <a:endParaRPr lang="en-US" dirty="0"/>
          </a:p>
        </p:txBody>
      </p:sp>
      <p:pic>
        <p:nvPicPr>
          <p:cNvPr id="10242" name="Picture 2" descr="Image result for does anemia show up first in multiple myelom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2565" y="1423266"/>
            <a:ext cx="6882162" cy="495188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7799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Elotuzumab</a:t>
            </a:r>
            <a:r>
              <a:rPr lang="en-US" dirty="0"/>
              <a:t> (EMPLICITI) – directed against Slam7 (cs1</a:t>
            </a:r>
          </a:p>
        </p:txBody>
      </p:sp>
      <p:sp>
        <p:nvSpPr>
          <p:cNvPr id="3" name="Content Placeholder 2"/>
          <p:cNvSpPr>
            <a:spLocks noGrp="1"/>
          </p:cNvSpPr>
          <p:nvPr>
            <p:ph idx="1"/>
          </p:nvPr>
        </p:nvSpPr>
        <p:spPr>
          <a:xfrm>
            <a:off x="842474" y="2248143"/>
            <a:ext cx="5171464" cy="3541714"/>
          </a:xfrm>
        </p:spPr>
        <p:txBody>
          <a:bodyPr/>
          <a:lstStyle/>
          <a:p>
            <a:r>
              <a:rPr lang="en-US" dirty="0" smtClean="0"/>
              <a:t>For patients previously treated 1 – 3 times</a:t>
            </a:r>
          </a:p>
          <a:p>
            <a:r>
              <a:rPr lang="en-US" dirty="0" smtClean="0"/>
              <a:t>Used with </a:t>
            </a:r>
            <a:r>
              <a:rPr lang="en-US" dirty="0" err="1" smtClean="0"/>
              <a:t>Dex</a:t>
            </a:r>
            <a:r>
              <a:rPr lang="en-US" dirty="0" smtClean="0"/>
              <a:t> and </a:t>
            </a:r>
            <a:r>
              <a:rPr lang="en-US" dirty="0" err="1" smtClean="0"/>
              <a:t>Lenalinomide</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556" y="2249487"/>
            <a:ext cx="5468814" cy="3750815"/>
          </a:xfrm>
          <a:prstGeom prst="rect">
            <a:avLst/>
          </a:prstGeom>
          <a:ln w="28575">
            <a:solidFill>
              <a:schemeClr val="bg1"/>
            </a:solidFill>
          </a:ln>
        </p:spPr>
      </p:pic>
    </p:spTree>
    <p:extLst>
      <p:ext uri="{BB962C8B-B14F-4D97-AF65-F5344CB8AC3E}">
        <p14:creationId xmlns:p14="http://schemas.microsoft.com/office/powerpoint/2010/main" val="21103783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daratumumab</a:t>
            </a:r>
            <a:r>
              <a:rPr lang="en-US" dirty="0" smtClean="0"/>
              <a:t>, </a:t>
            </a:r>
            <a:r>
              <a:rPr lang="en-US" dirty="0" err="1" smtClean="0"/>
              <a:t>dara</a:t>
            </a:r>
            <a:r>
              <a:rPr lang="en-US" dirty="0" smtClean="0"/>
              <a:t> (</a:t>
            </a:r>
            <a:r>
              <a:rPr lang="en-US" dirty="0" err="1" smtClean="0"/>
              <a:t>darzalex</a:t>
            </a:r>
            <a:r>
              <a:rPr lang="en-US" dirty="0" smtClean="0"/>
              <a:t>)</a:t>
            </a:r>
            <a:endParaRPr lang="en-US" dirty="0"/>
          </a:p>
        </p:txBody>
      </p:sp>
      <p:sp>
        <p:nvSpPr>
          <p:cNvPr id="3" name="Content Placeholder 2"/>
          <p:cNvSpPr>
            <a:spLocks noGrp="1"/>
          </p:cNvSpPr>
          <p:nvPr>
            <p:ph idx="1"/>
          </p:nvPr>
        </p:nvSpPr>
        <p:spPr/>
        <p:txBody>
          <a:bodyPr/>
          <a:lstStyle/>
          <a:p>
            <a:r>
              <a:rPr lang="en-US" dirty="0" smtClean="0"/>
              <a:t>Human IgG antibody (</a:t>
            </a:r>
            <a:r>
              <a:rPr lang="en-US" dirty="0" err="1" smtClean="0"/>
              <a:t>mAB</a:t>
            </a:r>
            <a:r>
              <a:rPr lang="en-US" dirty="0" smtClean="0"/>
              <a:t>) that targets </a:t>
            </a:r>
            <a:r>
              <a:rPr lang="en-US" b="1" dirty="0" smtClean="0"/>
              <a:t>CD38</a:t>
            </a:r>
          </a:p>
          <a:p>
            <a:r>
              <a:rPr lang="en-US" dirty="0" smtClean="0"/>
              <a:t>CD38 – a transmembrane protein abundantly expressed on malignant plasma cells; also functions in cell adhesion, signal transduction, and calcium signaling</a:t>
            </a:r>
          </a:p>
          <a:p>
            <a:r>
              <a:rPr lang="en-US" dirty="0" smtClean="0"/>
              <a:t>IV infusion</a:t>
            </a:r>
          </a:p>
          <a:p>
            <a:r>
              <a:rPr lang="en-US" dirty="0" smtClean="0"/>
              <a:t>Works well in combination or as a single agent</a:t>
            </a:r>
            <a:endParaRPr lang="en-US" dirty="0"/>
          </a:p>
        </p:txBody>
      </p:sp>
    </p:spTree>
    <p:extLst>
      <p:ext uri="{BB962C8B-B14F-4D97-AF65-F5344CB8AC3E}">
        <p14:creationId xmlns:p14="http://schemas.microsoft.com/office/powerpoint/2010/main" val="42202576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3" y="0"/>
            <a:ext cx="9905998" cy="1478570"/>
          </a:xfrm>
        </p:spPr>
        <p:txBody>
          <a:bodyPr/>
          <a:lstStyle/>
          <a:p>
            <a:r>
              <a:rPr lang="en-US" dirty="0" smtClean="0"/>
              <a:t>Mechanisms of </a:t>
            </a:r>
            <a:r>
              <a:rPr lang="en-US" b="1" dirty="0" err="1"/>
              <a:t>daratumumab</a:t>
            </a:r>
            <a:r>
              <a:rPr lang="en-US" dirty="0" smtClean="0"/>
              <a:t> action</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207" y="1478570"/>
            <a:ext cx="5039610" cy="4910821"/>
          </a:xfrm>
          <a:prstGeom prst="rect">
            <a:avLst/>
          </a:prstGeom>
          <a:ln>
            <a:solidFill>
              <a:schemeClr val="bg1"/>
            </a:solidFill>
          </a:ln>
        </p:spPr>
      </p:pic>
    </p:spTree>
    <p:extLst>
      <p:ext uri="{BB962C8B-B14F-4D97-AF65-F5344CB8AC3E}">
        <p14:creationId xmlns:p14="http://schemas.microsoft.com/office/powerpoint/2010/main" val="284507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62" y="63899"/>
            <a:ext cx="9905998" cy="1478570"/>
          </a:xfrm>
        </p:spPr>
        <p:txBody>
          <a:bodyPr>
            <a:normAutofit fontScale="90000"/>
          </a:bodyPr>
          <a:lstStyle/>
          <a:p>
            <a:r>
              <a:rPr lang="en-US" dirty="0" smtClean="0"/>
              <a:t>Dara combinations with OTHER THERAPIES IN</a:t>
            </a:r>
            <a:r>
              <a:rPr lang="en-US" dirty="0"/>
              <a:t> </a:t>
            </a:r>
            <a:r>
              <a:rPr lang="en-US" dirty="0" smtClean="0"/>
              <a:t>relapsed-refractory mm – 2016 </a:t>
            </a:r>
            <a:r>
              <a:rPr lang="en-US" dirty="0" err="1" smtClean="0"/>
              <a:t>nejm</a:t>
            </a:r>
            <a:r>
              <a:rPr lang="en-US" dirty="0" smtClean="0"/>
              <a:t> –castor and </a:t>
            </a:r>
            <a:r>
              <a:rPr lang="en-US" dirty="0" err="1" smtClean="0"/>
              <a:t>pollux</a:t>
            </a:r>
            <a:r>
              <a:rPr lang="en-US" dirty="0" smtClean="0"/>
              <a:t> studies</a:t>
            </a:r>
            <a:endParaRPr lang="en-US" dirty="0"/>
          </a:p>
        </p:txBody>
      </p:sp>
      <p:pic>
        <p:nvPicPr>
          <p:cNvPr id="2050" name="Picture 2" descr="Image result for gem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474" y="1446835"/>
            <a:ext cx="3566154" cy="211551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734262" y="2097088"/>
            <a:ext cx="7420364" cy="4389233"/>
          </a:xfrm>
          <a:prstGeom prst="rect">
            <a:avLst/>
          </a:prstGeom>
          <a:ln w="28575">
            <a:solidFill>
              <a:schemeClr val="bg1"/>
            </a:solidFill>
          </a:ln>
        </p:spPr>
      </p:pic>
      <p:sp>
        <p:nvSpPr>
          <p:cNvPr id="4" name="Rectangle 3"/>
          <p:cNvSpPr/>
          <p:nvPr/>
        </p:nvSpPr>
        <p:spPr>
          <a:xfrm>
            <a:off x="5452554" y="3244334"/>
            <a:ext cx="1286891" cy="369332"/>
          </a:xfrm>
          <a:prstGeom prst="rect">
            <a:avLst/>
          </a:prstGeom>
        </p:spPr>
        <p:txBody>
          <a:bodyPr wrap="none">
            <a:spAutoFit/>
          </a:bodyPr>
          <a:lstStyle/>
          <a:p>
            <a:r>
              <a:rPr lang="en-US" dirty="0" err="1"/>
              <a:t>Daratumab</a:t>
            </a:r>
            <a:r>
              <a:rPr lang="en-US" dirty="0"/>
              <a:t> </a:t>
            </a:r>
          </a:p>
        </p:txBody>
      </p:sp>
      <p:sp>
        <p:nvSpPr>
          <p:cNvPr id="6" name="TextBox 5"/>
          <p:cNvSpPr txBox="1"/>
          <p:nvPr/>
        </p:nvSpPr>
        <p:spPr>
          <a:xfrm>
            <a:off x="4444444" y="135780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339710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092" y="327081"/>
            <a:ext cx="9905998" cy="1478570"/>
          </a:xfrm>
        </p:spPr>
        <p:txBody>
          <a:bodyPr/>
          <a:lstStyle/>
          <a:p>
            <a:r>
              <a:rPr lang="en-US" dirty="0" smtClean="0"/>
              <a:t>1/3 of refractory mm patients responded to </a:t>
            </a:r>
            <a:r>
              <a:rPr lang="en-US" dirty="0" err="1" smtClean="0"/>
              <a:t>dara</a:t>
            </a:r>
            <a:r>
              <a:rPr lang="en-US" dirty="0" smtClean="0"/>
              <a:t> alone</a:t>
            </a:r>
            <a:endParaRPr lang="en-US" dirty="0"/>
          </a:p>
        </p:txBody>
      </p:sp>
      <p:pic>
        <p:nvPicPr>
          <p:cNvPr id="3" name="Picture 2"/>
          <p:cNvPicPr>
            <a:picLocks noChangeAspect="1"/>
          </p:cNvPicPr>
          <p:nvPr/>
        </p:nvPicPr>
        <p:blipFill>
          <a:blip r:embed="rId2"/>
          <a:stretch>
            <a:fillRect/>
          </a:stretch>
        </p:blipFill>
        <p:spPr>
          <a:xfrm>
            <a:off x="2114014" y="1805651"/>
            <a:ext cx="8303202" cy="4892930"/>
          </a:xfrm>
          <a:prstGeom prst="rect">
            <a:avLst/>
          </a:prstGeom>
        </p:spPr>
      </p:pic>
    </p:spTree>
    <p:extLst>
      <p:ext uri="{BB962C8B-B14F-4D97-AF65-F5344CB8AC3E}">
        <p14:creationId xmlns:p14="http://schemas.microsoft.com/office/powerpoint/2010/main" val="37974485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867" y="618518"/>
            <a:ext cx="9905998" cy="1478570"/>
          </a:xfrm>
        </p:spPr>
        <p:txBody>
          <a:bodyPr/>
          <a:lstStyle/>
          <a:p>
            <a:r>
              <a:rPr lang="en-US" dirty="0" smtClean="0"/>
              <a:t>Effects On Transfusion Testing</a:t>
            </a:r>
            <a:endParaRPr lang="en-US" dirty="0"/>
          </a:p>
        </p:txBody>
      </p:sp>
      <p:sp>
        <p:nvSpPr>
          <p:cNvPr id="3" name="Content Placeholder 2"/>
          <p:cNvSpPr>
            <a:spLocks noGrp="1"/>
          </p:cNvSpPr>
          <p:nvPr>
            <p:ph idx="1"/>
          </p:nvPr>
        </p:nvSpPr>
        <p:spPr>
          <a:xfrm>
            <a:off x="499419" y="1826536"/>
            <a:ext cx="8946541" cy="4734838"/>
          </a:xfrm>
        </p:spPr>
        <p:txBody>
          <a:bodyPr>
            <a:normAutofit/>
          </a:bodyPr>
          <a:lstStyle/>
          <a:p>
            <a:r>
              <a:rPr lang="en-US" dirty="0" smtClean="0"/>
              <a:t>CD38 is weakly expressed on red blood cells</a:t>
            </a:r>
          </a:p>
          <a:p>
            <a:pPr lvl="1"/>
            <a:r>
              <a:rPr lang="en-US" dirty="0" smtClean="0"/>
              <a:t>Anti-CD-38 binds to CD38 on reagent RBCs causing panreactivity in vitro</a:t>
            </a:r>
          </a:p>
          <a:p>
            <a:pPr lvl="1"/>
            <a:r>
              <a:rPr lang="en-US" dirty="0" smtClean="0"/>
              <a:t>Positive indirect antiglobulin (IAT) tests</a:t>
            </a:r>
          </a:p>
          <a:p>
            <a:pPr lvl="1"/>
            <a:r>
              <a:rPr lang="en-US" dirty="0" smtClean="0"/>
              <a:t>Agglutination may occur in all media and all methods</a:t>
            </a:r>
          </a:p>
          <a:p>
            <a:pPr lvl="2"/>
            <a:r>
              <a:rPr lang="en-US" dirty="0" smtClean="0"/>
              <a:t>Saline, low ionic strength saline, polyethylene glycol</a:t>
            </a:r>
          </a:p>
          <a:p>
            <a:pPr lvl="2"/>
            <a:r>
              <a:rPr lang="en-US" dirty="0" smtClean="0"/>
              <a:t>Gel, tube, solid phase</a:t>
            </a:r>
          </a:p>
          <a:p>
            <a:pPr lvl="1"/>
            <a:r>
              <a:rPr lang="en-US" dirty="0" smtClean="0"/>
              <a:t>Reactions are usually weak (1+), but stronger reactions have been observed in solid phase (up to 4+)</a:t>
            </a:r>
          </a:p>
          <a:p>
            <a:r>
              <a:rPr lang="en-US" dirty="0" smtClean="0"/>
              <a:t>Anti-CD38 could mask a clinically significant alloantibody</a:t>
            </a:r>
          </a:p>
        </p:txBody>
      </p:sp>
      <p:sp>
        <p:nvSpPr>
          <p:cNvPr id="4" name="Slide Number Placeholder 3"/>
          <p:cNvSpPr>
            <a:spLocks noGrp="1"/>
          </p:cNvSpPr>
          <p:nvPr>
            <p:ph type="sldNum" sz="quarter" idx="12"/>
          </p:nvPr>
        </p:nvSpPr>
        <p:spPr/>
        <p:txBody>
          <a:bodyPr/>
          <a:lstStyle/>
          <a:p>
            <a:fld id="{D57F1E4F-1CFF-5643-939E-02111984F565}" type="slidenum">
              <a:rPr lang="en-US" smtClean="0"/>
              <a:t>75</a:t>
            </a:fld>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3965" y="0"/>
            <a:ext cx="3268642" cy="2451482"/>
          </a:xfrm>
          <a:prstGeom prst="rect">
            <a:avLst/>
          </a:prstGeom>
        </p:spPr>
      </p:pic>
    </p:spTree>
    <p:extLst>
      <p:ext uri="{BB962C8B-B14F-4D97-AF65-F5344CB8AC3E}">
        <p14:creationId xmlns:p14="http://schemas.microsoft.com/office/powerpoint/2010/main" val="36524857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aratumumab rbc rea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314" y="443345"/>
            <a:ext cx="6691240" cy="562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1815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827" y="1036493"/>
            <a:ext cx="5715000" cy="4286250"/>
          </a:xfrm>
          <a:prstGeom prst="rect">
            <a:avLst/>
          </a:prstGeom>
        </p:spPr>
      </p:pic>
    </p:spTree>
    <p:extLst>
      <p:ext uri="{BB962C8B-B14F-4D97-AF65-F5344CB8AC3E}">
        <p14:creationId xmlns:p14="http://schemas.microsoft.com/office/powerpoint/2010/main" val="24705326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00544" y="1665721"/>
            <a:ext cx="10487891" cy="3159414"/>
          </a:xfrm>
          <a:prstGeom prst="rect">
            <a:avLst/>
          </a:prstGeom>
        </p:spPr>
      </p:pic>
      <p:sp>
        <p:nvSpPr>
          <p:cNvPr id="5" name="Rounded Rectangle 4"/>
          <p:cNvSpPr/>
          <p:nvPr/>
        </p:nvSpPr>
        <p:spPr>
          <a:xfrm>
            <a:off x="900544" y="3089565"/>
            <a:ext cx="10196946" cy="3117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93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48557"/>
            <a:ext cx="9905998" cy="1478570"/>
          </a:xfrm>
        </p:spPr>
        <p:txBody>
          <a:bodyPr/>
          <a:lstStyle/>
          <a:p>
            <a:r>
              <a:rPr lang="en-US" dirty="0" smtClean="0"/>
              <a:t>Managing Patients on Daratumumab</a:t>
            </a:r>
            <a:endParaRPr lang="en-US" dirty="0"/>
          </a:p>
        </p:txBody>
      </p:sp>
      <p:sp>
        <p:nvSpPr>
          <p:cNvPr id="3" name="Content Placeholder 2"/>
          <p:cNvSpPr>
            <a:spLocks noGrp="1"/>
          </p:cNvSpPr>
          <p:nvPr>
            <p:ph idx="1"/>
          </p:nvPr>
        </p:nvSpPr>
        <p:spPr>
          <a:xfrm>
            <a:off x="1141413" y="1827127"/>
            <a:ext cx="8946541" cy="4712218"/>
          </a:xfrm>
        </p:spPr>
        <p:txBody>
          <a:bodyPr>
            <a:normAutofit/>
          </a:bodyPr>
          <a:lstStyle/>
          <a:p>
            <a:r>
              <a:rPr lang="en-US" dirty="0" smtClean="0"/>
              <a:t>Anti-CD38 interference may cause delays in issuing RBCs</a:t>
            </a:r>
          </a:p>
          <a:p>
            <a:r>
              <a:rPr lang="en-US" dirty="0" smtClean="0"/>
              <a:t>Before a patient begins anti-CD38 treatment</a:t>
            </a:r>
          </a:p>
          <a:p>
            <a:pPr lvl="1"/>
            <a:r>
              <a:rPr lang="en-US" sz="2400" dirty="0" smtClean="0"/>
              <a:t>Perform baseline ABORh and antibody screen</a:t>
            </a:r>
          </a:p>
          <a:p>
            <a:pPr lvl="1"/>
            <a:r>
              <a:rPr lang="en-US" sz="2400" dirty="0" smtClean="0"/>
              <a:t>Perform baseline genotype</a:t>
            </a:r>
          </a:p>
          <a:p>
            <a:r>
              <a:rPr lang="en-US" dirty="0"/>
              <a:t>After a patient has begun anti-CD38 treatment</a:t>
            </a:r>
          </a:p>
          <a:p>
            <a:pPr lvl="1"/>
            <a:r>
              <a:rPr lang="en-US" sz="2400" dirty="0" err="1"/>
              <a:t>ABORh</a:t>
            </a:r>
            <a:r>
              <a:rPr lang="en-US" sz="2400" dirty="0"/>
              <a:t> performed normally</a:t>
            </a:r>
          </a:p>
          <a:p>
            <a:pPr lvl="1"/>
            <a:r>
              <a:rPr lang="en-US" sz="2400" dirty="0"/>
              <a:t>Perform antibody screen and identification using DTT treated RBCs</a:t>
            </a:r>
          </a:p>
          <a:p>
            <a:pPr lvl="1"/>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79</a:t>
            </a:fld>
            <a:endParaRPr lang="en-US" dirty="0"/>
          </a:p>
        </p:txBody>
      </p:sp>
    </p:spTree>
    <p:extLst>
      <p:ext uri="{BB962C8B-B14F-4D97-AF65-F5344CB8AC3E}">
        <p14:creationId xmlns:p14="http://schemas.microsoft.com/office/powerpoint/2010/main" val="2426192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Plasma cell neoplasms diagnosis</a:t>
            </a:r>
            <a:endParaRPr lang="en-US" dirty="0"/>
          </a:p>
        </p:txBody>
      </p:sp>
      <p:sp>
        <p:nvSpPr>
          <p:cNvPr id="3" name="Content Placeholder 2"/>
          <p:cNvSpPr>
            <a:spLocks noGrp="1"/>
          </p:cNvSpPr>
          <p:nvPr>
            <p:ph idx="1"/>
          </p:nvPr>
        </p:nvSpPr>
        <p:spPr>
          <a:xfrm>
            <a:off x="1141412" y="2288816"/>
            <a:ext cx="9905999" cy="3541714"/>
          </a:xfrm>
        </p:spPr>
        <p:txBody>
          <a:bodyPr/>
          <a:lstStyle/>
          <a:p>
            <a:r>
              <a:rPr lang="en-US" dirty="0" smtClean="0"/>
              <a:t>Pathological </a:t>
            </a:r>
          </a:p>
          <a:p>
            <a:r>
              <a:rPr lang="en-US" dirty="0" smtClean="0"/>
              <a:t>Clinical</a:t>
            </a:r>
          </a:p>
          <a:p>
            <a:r>
              <a:rPr lang="en-US" dirty="0" smtClean="0"/>
              <a:t>Radiological</a:t>
            </a:r>
          </a:p>
          <a:p>
            <a:r>
              <a:rPr lang="en-US" dirty="0" smtClean="0"/>
              <a:t>Molecular/Cytogenetic</a:t>
            </a:r>
            <a:endParaRPr lang="en-US" dirty="0"/>
          </a:p>
        </p:txBody>
      </p:sp>
    </p:spTree>
    <p:extLst>
      <p:ext uri="{BB962C8B-B14F-4D97-AF65-F5344CB8AC3E}">
        <p14:creationId xmlns:p14="http://schemas.microsoft.com/office/powerpoint/2010/main" val="16293369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Patients on </a:t>
            </a:r>
            <a:r>
              <a:rPr lang="en-US" dirty="0" err="1" smtClean="0"/>
              <a:t>Daratumumab</a:t>
            </a:r>
            <a:endParaRPr lang="en-US" dirty="0"/>
          </a:p>
        </p:txBody>
      </p:sp>
      <p:sp>
        <p:nvSpPr>
          <p:cNvPr id="3" name="Content Placeholder 2"/>
          <p:cNvSpPr>
            <a:spLocks noGrp="1"/>
          </p:cNvSpPr>
          <p:nvPr>
            <p:ph idx="1"/>
          </p:nvPr>
        </p:nvSpPr>
        <p:spPr>
          <a:xfrm>
            <a:off x="1020186" y="1759528"/>
            <a:ext cx="9474072" cy="4833724"/>
          </a:xfrm>
        </p:spPr>
        <p:txBody>
          <a:bodyPr>
            <a:normAutofit/>
          </a:bodyPr>
          <a:lstStyle/>
          <a:p>
            <a:r>
              <a:rPr lang="en-US" dirty="0"/>
              <a:t>Crossmatch</a:t>
            </a:r>
          </a:p>
          <a:p>
            <a:pPr lvl="1"/>
            <a:r>
              <a:rPr lang="en-US" sz="2400" dirty="0"/>
              <a:t>Antibody screen negative (using DTT-treated </a:t>
            </a:r>
            <a:r>
              <a:rPr lang="en-US" sz="2400" dirty="0" smtClean="0"/>
              <a:t>cells)</a:t>
            </a:r>
          </a:p>
          <a:p>
            <a:pPr lvl="2"/>
            <a:r>
              <a:rPr lang="en-US" sz="2400" dirty="0" smtClean="0"/>
              <a:t>IS </a:t>
            </a:r>
            <a:r>
              <a:rPr lang="en-US" sz="2400" dirty="0"/>
              <a:t>or electronic crossmatch ABORh compatible, K matched RBCs</a:t>
            </a:r>
          </a:p>
          <a:p>
            <a:pPr lvl="1"/>
            <a:r>
              <a:rPr lang="en-US" sz="2400" dirty="0"/>
              <a:t>Known </a:t>
            </a:r>
            <a:r>
              <a:rPr lang="en-US" sz="2400" dirty="0" smtClean="0"/>
              <a:t>alloantibody</a:t>
            </a:r>
          </a:p>
          <a:p>
            <a:pPr lvl="2"/>
            <a:r>
              <a:rPr lang="en-US" sz="2400" dirty="0" smtClean="0"/>
              <a:t>Give </a:t>
            </a:r>
            <a:r>
              <a:rPr lang="en-US" sz="2400" dirty="0"/>
              <a:t>phenotypically similar RBCs</a:t>
            </a:r>
          </a:p>
          <a:p>
            <a:pPr lvl="2"/>
            <a:r>
              <a:rPr lang="en-US" sz="2400" dirty="0"/>
              <a:t>May perform AHG crossmatch using DTT-treated donor cells</a:t>
            </a:r>
          </a:p>
          <a:p>
            <a:pPr lvl="1"/>
            <a:r>
              <a:rPr lang="en-US" sz="2600" dirty="0" smtClean="0"/>
              <a:t>Transfusion </a:t>
            </a:r>
            <a:r>
              <a:rPr lang="en-US" sz="2600" dirty="0"/>
              <a:t>emergently required: </a:t>
            </a:r>
            <a:r>
              <a:rPr lang="en-US" sz="2600" dirty="0" smtClean="0"/>
              <a:t>uncrossmatched </a:t>
            </a:r>
            <a:r>
              <a:rPr lang="en-US" sz="2600" dirty="0"/>
              <a:t>ABORh compatible RBCs can be given per local transfusion service practices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80</a:t>
            </a:fld>
            <a:endParaRPr lang="en-US" dirty="0"/>
          </a:p>
        </p:txBody>
      </p:sp>
    </p:spTree>
    <p:extLst>
      <p:ext uri="{BB962C8B-B14F-4D97-AF65-F5344CB8AC3E}">
        <p14:creationId xmlns:p14="http://schemas.microsoft.com/office/powerpoint/2010/main" val="38465523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17374"/>
            <a:ext cx="9905998" cy="1478570"/>
          </a:xfrm>
        </p:spPr>
        <p:txBody>
          <a:bodyPr/>
          <a:lstStyle/>
          <a:p>
            <a:r>
              <a:rPr lang="en-US" dirty="0" smtClean="0"/>
              <a:t>Managing Patients on Daratumumab</a:t>
            </a:r>
            <a:endParaRPr lang="en-US" dirty="0"/>
          </a:p>
        </p:txBody>
      </p:sp>
      <p:sp>
        <p:nvSpPr>
          <p:cNvPr id="3" name="Content Placeholder 2"/>
          <p:cNvSpPr>
            <a:spLocks noGrp="1"/>
          </p:cNvSpPr>
          <p:nvPr>
            <p:ph idx="1"/>
          </p:nvPr>
        </p:nvSpPr>
        <p:spPr>
          <a:xfrm>
            <a:off x="979602" y="1795944"/>
            <a:ext cx="8946541" cy="4452455"/>
          </a:xfrm>
        </p:spPr>
        <p:txBody>
          <a:bodyPr>
            <a:normAutofit/>
          </a:bodyPr>
          <a:lstStyle/>
          <a:p>
            <a:r>
              <a:rPr lang="en-US" dirty="0" smtClean="0"/>
              <a:t>Hospitals should establish procedures to inform the transfusion service whenever any patient is scheduled to begin taking daratumumab</a:t>
            </a:r>
          </a:p>
          <a:p>
            <a:r>
              <a:rPr lang="en-US" dirty="0" smtClean="0"/>
              <a:t>Set up notification </a:t>
            </a:r>
            <a:r>
              <a:rPr lang="en-US" dirty="0"/>
              <a:t>in EMR when </a:t>
            </a:r>
            <a:r>
              <a:rPr lang="en-US" dirty="0" err="1" smtClean="0"/>
              <a:t>Daratumumab</a:t>
            </a:r>
            <a:r>
              <a:rPr lang="en-US" dirty="0" smtClean="0"/>
              <a:t> </a:t>
            </a:r>
            <a:r>
              <a:rPr lang="en-US" dirty="0"/>
              <a:t>is ordered by </a:t>
            </a:r>
            <a:r>
              <a:rPr lang="en-US" dirty="0" smtClean="0"/>
              <a:t>physician for ABORh, Antibody Screen, DAT, and genotyping testing to be ordered</a:t>
            </a:r>
          </a:p>
          <a:p>
            <a:r>
              <a:rPr lang="en-US" dirty="0"/>
              <a:t>Daratumumab-mediated positive indirect globulin tests </a:t>
            </a:r>
            <a:r>
              <a:rPr lang="en-US" b="1" dirty="0"/>
              <a:t>may persist for up to six months </a:t>
            </a:r>
            <a:r>
              <a:rPr lang="en-US" dirty="0"/>
              <a:t>after the last </a:t>
            </a:r>
            <a:r>
              <a:rPr lang="en-US" dirty="0" err="1"/>
              <a:t>daratumumab</a:t>
            </a:r>
            <a:r>
              <a:rPr lang="en-US" dirty="0"/>
              <a:t> </a:t>
            </a:r>
            <a:r>
              <a:rPr lang="en-US" dirty="0" smtClean="0"/>
              <a:t>infusion</a:t>
            </a:r>
          </a:p>
          <a:p>
            <a:r>
              <a:rPr lang="en-US" dirty="0" smtClean="0"/>
              <a:t>Provide wallet card to patient to notify other blood of potential interference with testing and results of genotype/phenotype</a:t>
            </a: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81</a:t>
            </a:fld>
            <a:endParaRPr lang="en-US" dirty="0"/>
          </a:p>
        </p:txBody>
      </p:sp>
    </p:spTree>
    <p:extLst>
      <p:ext uri="{BB962C8B-B14F-4D97-AF65-F5344CB8AC3E}">
        <p14:creationId xmlns:p14="http://schemas.microsoft.com/office/powerpoint/2010/main" val="156251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95" y="286009"/>
            <a:ext cx="9905998" cy="1478570"/>
          </a:xfrm>
        </p:spPr>
        <p:txBody>
          <a:bodyPr/>
          <a:lstStyle/>
          <a:p>
            <a:r>
              <a:rPr lang="en-US" dirty="0" smtClean="0"/>
              <a:t>Other drugs in development</a:t>
            </a:r>
            <a:endParaRPr lang="en-US" dirty="0"/>
          </a:p>
        </p:txBody>
      </p:sp>
      <p:sp>
        <p:nvSpPr>
          <p:cNvPr id="3" name="Content Placeholder 2"/>
          <p:cNvSpPr>
            <a:spLocks noGrp="1"/>
          </p:cNvSpPr>
          <p:nvPr>
            <p:ph idx="1"/>
          </p:nvPr>
        </p:nvSpPr>
        <p:spPr>
          <a:xfrm>
            <a:off x="397873" y="1886742"/>
            <a:ext cx="7365278" cy="3380511"/>
          </a:xfrm>
        </p:spPr>
        <p:txBody>
          <a:bodyPr/>
          <a:lstStyle/>
          <a:p>
            <a:r>
              <a:rPr lang="en-US" dirty="0" smtClean="0"/>
              <a:t>Selective inhibitor on nuclear export (SINE</a:t>
            </a:r>
            <a:r>
              <a:rPr lang="en-US" dirty="0"/>
              <a:t>) </a:t>
            </a:r>
            <a:r>
              <a:rPr lang="en-US" dirty="0" err="1" smtClean="0"/>
              <a:t>Selinexor</a:t>
            </a:r>
            <a:r>
              <a:rPr lang="en-US" dirty="0" smtClean="0"/>
              <a:t> </a:t>
            </a:r>
          </a:p>
          <a:p>
            <a:r>
              <a:rPr lang="en-US" dirty="0" smtClean="0"/>
              <a:t>Checkpoint inhibitors</a:t>
            </a:r>
          </a:p>
          <a:p>
            <a:r>
              <a:rPr lang="en-US" dirty="0" smtClean="0"/>
              <a:t>Vaccines  -</a:t>
            </a:r>
            <a:r>
              <a:rPr lang="en-US" dirty="0"/>
              <a:t> </a:t>
            </a:r>
            <a:r>
              <a:rPr lang="en-US" dirty="0" smtClean="0"/>
              <a:t>against MAGE-A3 </a:t>
            </a:r>
            <a:r>
              <a:rPr lang="en-US" dirty="0"/>
              <a:t>protein, </a:t>
            </a:r>
            <a:r>
              <a:rPr lang="en-US" dirty="0" smtClean="0"/>
              <a:t>found </a:t>
            </a:r>
            <a:r>
              <a:rPr lang="en-US" dirty="0"/>
              <a:t>on the surface of </a:t>
            </a:r>
            <a:endParaRPr lang="en-US" dirty="0" smtClean="0"/>
          </a:p>
          <a:p>
            <a:r>
              <a:rPr lang="en-US" dirty="0" smtClean="0"/>
              <a:t>multiple </a:t>
            </a:r>
            <a:r>
              <a:rPr lang="en-US" dirty="0"/>
              <a:t>myeloma cells in high-risk patients</a:t>
            </a:r>
          </a:p>
        </p:txBody>
      </p:sp>
      <p:pic>
        <p:nvPicPr>
          <p:cNvPr id="4" name="Content Placeholder 3"/>
          <p:cNvPicPr>
            <a:picLocks noChangeAspect="1"/>
          </p:cNvPicPr>
          <p:nvPr/>
        </p:nvPicPr>
        <p:blipFill>
          <a:blip r:embed="rId3"/>
          <a:stretch>
            <a:fillRect/>
          </a:stretch>
        </p:blipFill>
        <p:spPr>
          <a:xfrm>
            <a:off x="7449102" y="1510143"/>
            <a:ext cx="4336199" cy="3920837"/>
          </a:xfrm>
          <a:prstGeom prst="rect">
            <a:avLst/>
          </a:prstGeom>
        </p:spPr>
      </p:pic>
    </p:spTree>
    <p:extLst>
      <p:ext uri="{BB962C8B-B14F-4D97-AF65-F5344CB8AC3E}">
        <p14:creationId xmlns:p14="http://schemas.microsoft.com/office/powerpoint/2010/main" val="29422841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478570"/>
          </a:xfrm>
        </p:spPr>
        <p:txBody>
          <a:bodyPr/>
          <a:lstStyle/>
          <a:p>
            <a:r>
              <a:rPr lang="en-US" dirty="0" smtClean="0"/>
              <a:t>Adoptive t cell therapy </a:t>
            </a:r>
            <a:endParaRPr lang="en-US" dirty="0"/>
          </a:p>
        </p:txBody>
      </p:sp>
      <p:sp>
        <p:nvSpPr>
          <p:cNvPr id="3" name="Content Placeholder 2"/>
          <p:cNvSpPr>
            <a:spLocks noGrp="1"/>
          </p:cNvSpPr>
          <p:nvPr>
            <p:ph idx="1"/>
          </p:nvPr>
        </p:nvSpPr>
        <p:spPr>
          <a:xfrm>
            <a:off x="1030576" y="1335086"/>
            <a:ext cx="9905999" cy="4705495"/>
          </a:xfrm>
        </p:spPr>
        <p:txBody>
          <a:bodyPr>
            <a:normAutofit lnSpcReduction="10000"/>
          </a:bodyPr>
          <a:lstStyle/>
          <a:p>
            <a:pPr fontAlgn="base"/>
            <a:r>
              <a:rPr lang="en-US" dirty="0" smtClean="0"/>
              <a:t>In clinical </a:t>
            </a:r>
            <a:r>
              <a:rPr lang="en-US" dirty="0"/>
              <a:t>trials in myeloma </a:t>
            </a:r>
            <a:r>
              <a:rPr lang="en-US" dirty="0" smtClean="0"/>
              <a:t>&amp; other cancers</a:t>
            </a:r>
          </a:p>
          <a:p>
            <a:pPr fontAlgn="base"/>
            <a:r>
              <a:rPr lang="en-US" dirty="0" smtClean="0"/>
              <a:t>Patients have </a:t>
            </a:r>
            <a:r>
              <a:rPr lang="en-US" dirty="0"/>
              <a:t>their T cells removed and activated with chimeric antigen receptors (</a:t>
            </a:r>
            <a:r>
              <a:rPr lang="en-US" dirty="0" smtClean="0"/>
              <a:t>CARs)</a:t>
            </a:r>
          </a:p>
          <a:p>
            <a:pPr fontAlgn="base"/>
            <a:r>
              <a:rPr lang="en-US" dirty="0" smtClean="0"/>
              <a:t>CARs </a:t>
            </a:r>
            <a:r>
              <a:rPr lang="en-US" dirty="0"/>
              <a:t>are proteins that allow T cells to recognize a specific antigen on tumor </a:t>
            </a:r>
            <a:r>
              <a:rPr lang="en-US" dirty="0" smtClean="0"/>
              <a:t>cells  (</a:t>
            </a:r>
            <a:r>
              <a:rPr lang="en-US" dirty="0"/>
              <a:t>CD19, CD38, CD40, CD44, CD47, ICAM1, NCAM1, CD74, CD81, CD86, CD200, IGF1R, CD307, CD317, SLAM7, PD-L1, CD138, and B-cell membrane </a:t>
            </a:r>
            <a:r>
              <a:rPr lang="en-US" dirty="0" smtClean="0"/>
              <a:t>antigen, BCMA)</a:t>
            </a:r>
            <a:endParaRPr lang="en-US" dirty="0"/>
          </a:p>
          <a:p>
            <a:pPr fontAlgn="base"/>
            <a:r>
              <a:rPr lang="en-US" dirty="0" smtClean="0"/>
              <a:t>These cells </a:t>
            </a:r>
            <a:r>
              <a:rPr lang="en-US" dirty="0"/>
              <a:t>are then reintroduced into the </a:t>
            </a:r>
            <a:r>
              <a:rPr lang="en-US" dirty="0" smtClean="0"/>
              <a:t>body, they </a:t>
            </a:r>
            <a:r>
              <a:rPr lang="en-US" dirty="0"/>
              <a:t>will start multiplying, and with help from the engineered receptor, will locate tumor cells with the targeted antigen and </a:t>
            </a:r>
            <a:r>
              <a:rPr lang="en-US" dirty="0" smtClean="0"/>
              <a:t>destroy them</a:t>
            </a:r>
            <a:endParaRPr lang="en-US" dirty="0"/>
          </a:p>
          <a:p>
            <a:endParaRPr lang="en-US" dirty="0"/>
          </a:p>
        </p:txBody>
      </p:sp>
    </p:spTree>
    <p:extLst>
      <p:ext uri="{BB962C8B-B14F-4D97-AF65-F5344CB8AC3E}">
        <p14:creationId xmlns:p14="http://schemas.microsoft.com/office/powerpoint/2010/main" val="120657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685" y="0"/>
            <a:ext cx="10551824" cy="1478570"/>
          </a:xfrm>
        </p:spPr>
        <p:txBody>
          <a:bodyPr/>
          <a:lstStyle/>
          <a:p>
            <a:r>
              <a:rPr lang="en-US" dirty="0" smtClean="0"/>
              <a:t>Adoptive t cell therapy mechanism of action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1196785"/>
            <a:ext cx="5697416" cy="4237453"/>
          </a:xfrm>
          <a:prstGeom prst="rect">
            <a:avLst/>
          </a:prstGeo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575" y="1196785"/>
            <a:ext cx="5516124" cy="4801023"/>
          </a:xfrm>
          <a:prstGeom prst="rect">
            <a:avLst/>
          </a:prstGeom>
        </p:spPr>
      </p:pic>
    </p:spTree>
    <p:extLst>
      <p:ext uri="{BB962C8B-B14F-4D97-AF65-F5344CB8AC3E}">
        <p14:creationId xmlns:p14="http://schemas.microsoft.com/office/powerpoint/2010/main" val="20791796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436" y="-9504"/>
            <a:ext cx="9905998" cy="1478570"/>
          </a:xfrm>
        </p:spPr>
        <p:txBody>
          <a:bodyPr/>
          <a:lstStyle/>
          <a:p>
            <a:r>
              <a:rPr lang="en-US" dirty="0" smtClean="0"/>
              <a:t>Transplant options </a:t>
            </a:r>
            <a:endParaRPr lang="en-US" dirty="0"/>
          </a:p>
        </p:txBody>
      </p:sp>
      <p:pic>
        <p:nvPicPr>
          <p:cNvPr id="4" name="Content Placeholder 3"/>
          <p:cNvPicPr>
            <a:picLocks noGrp="1" noChangeAspect="1"/>
          </p:cNvPicPr>
          <p:nvPr>
            <p:ph idx="1"/>
          </p:nvPr>
        </p:nvPicPr>
        <p:blipFill>
          <a:blip r:embed="rId3"/>
          <a:stretch>
            <a:fillRect/>
          </a:stretch>
        </p:blipFill>
        <p:spPr>
          <a:xfrm>
            <a:off x="2501678" y="1316666"/>
            <a:ext cx="6379086" cy="5214338"/>
          </a:xfrm>
          <a:prstGeom prst="rect">
            <a:avLst/>
          </a:prstGeom>
        </p:spPr>
      </p:pic>
    </p:spTree>
    <p:extLst>
      <p:ext uri="{BB962C8B-B14F-4D97-AF65-F5344CB8AC3E}">
        <p14:creationId xmlns:p14="http://schemas.microsoft.com/office/powerpoint/2010/main" val="6356937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838" y="0"/>
            <a:ext cx="8042276" cy="1336956"/>
          </a:xfrm>
        </p:spPr>
        <p:txBody>
          <a:bodyPr/>
          <a:lstStyle/>
          <a:p>
            <a:r>
              <a:rPr lang="en-US" dirty="0" smtClean="0"/>
              <a:t>Tumor Markers</a:t>
            </a:r>
            <a:endParaRPr lang="en-US" dirty="0"/>
          </a:p>
        </p:txBody>
      </p:sp>
      <p:pic>
        <p:nvPicPr>
          <p:cNvPr id="5" name="Picture 4" descr="rsz_biomarkers_big.jpg"/>
          <p:cNvPicPr>
            <a:picLocks noChangeAspect="1"/>
          </p:cNvPicPr>
          <p:nvPr/>
        </p:nvPicPr>
        <p:blipFill rotWithShape="1">
          <a:blip r:embed="rId3">
            <a:extLst>
              <a:ext uri="{28A0092B-C50C-407E-A947-70E740481C1C}">
                <a14:useLocalDpi xmlns:a14="http://schemas.microsoft.com/office/drawing/2010/main" val="0"/>
              </a:ext>
            </a:extLst>
          </a:blip>
          <a:srcRect l="3473" t="3309" r="3170" b="23583"/>
          <a:stretch/>
        </p:blipFill>
        <p:spPr>
          <a:xfrm>
            <a:off x="1546802" y="2901430"/>
            <a:ext cx="8794255" cy="3185809"/>
          </a:xfrm>
          <a:prstGeom prst="rect">
            <a:avLst/>
          </a:prstGeom>
          <a:ln>
            <a:solidFill>
              <a:srgbClr val="2C7C9F"/>
            </a:solidFill>
          </a:ln>
        </p:spPr>
      </p:pic>
      <p:sp>
        <p:nvSpPr>
          <p:cNvPr id="12" name="Content Placeholder 2"/>
          <p:cNvSpPr>
            <a:spLocks noGrp="1"/>
          </p:cNvSpPr>
          <p:nvPr>
            <p:ph idx="1"/>
          </p:nvPr>
        </p:nvSpPr>
        <p:spPr>
          <a:xfrm>
            <a:off x="1546802" y="831273"/>
            <a:ext cx="8251825" cy="1397828"/>
          </a:xfrm>
        </p:spPr>
        <p:txBody>
          <a:bodyPr>
            <a:noAutofit/>
          </a:bodyPr>
          <a:lstStyle/>
          <a:p>
            <a:r>
              <a:rPr lang="en-US" sz="1800" dirty="0"/>
              <a:t>Patients’ genes and proteins are increasingly being measured to diagnose and manage their cancers</a:t>
            </a:r>
          </a:p>
          <a:p>
            <a:pPr lvl="1"/>
            <a:r>
              <a:rPr lang="en-US" sz="1600" dirty="0"/>
              <a:t> Examples: BRCA1, HER2/neu, </a:t>
            </a:r>
            <a:r>
              <a:rPr lang="en-US" sz="1600" dirty="0" smtClean="0"/>
              <a:t>CEA, AFP </a:t>
            </a:r>
            <a:endParaRPr lang="en-US" sz="1600" dirty="0"/>
          </a:p>
          <a:p>
            <a:r>
              <a:rPr lang="en-US" sz="1800" dirty="0"/>
              <a:t>These markers can help in designing personalized treatment</a:t>
            </a:r>
          </a:p>
          <a:p>
            <a:pPr marL="0" indent="0">
              <a:buNone/>
            </a:pPr>
            <a:endParaRPr lang="en-US" sz="1800" dirty="0"/>
          </a:p>
          <a:p>
            <a:endParaRPr lang="en-US" sz="1800" dirty="0"/>
          </a:p>
          <a:p>
            <a:pPr marL="349250" lvl="1" indent="0">
              <a:buNone/>
            </a:pPr>
            <a:endParaRPr lang="en-US" sz="1800" dirty="0"/>
          </a:p>
        </p:txBody>
      </p:sp>
    </p:spTree>
    <p:extLst>
      <p:ext uri="{BB962C8B-B14F-4D97-AF65-F5344CB8AC3E}">
        <p14:creationId xmlns:p14="http://schemas.microsoft.com/office/powerpoint/2010/main" val="2853576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452692"/>
            <a:ext cx="8042276" cy="803215"/>
          </a:xfrm>
        </p:spPr>
        <p:txBody>
          <a:bodyPr/>
          <a:lstStyle/>
          <a:p>
            <a:r>
              <a:rPr lang="en-US" dirty="0" smtClean="0"/>
              <a:t>The Ideal Tumor Marker</a:t>
            </a:r>
            <a:endParaRPr lang="en-US" dirty="0"/>
          </a:p>
        </p:txBody>
      </p:sp>
      <p:sp>
        <p:nvSpPr>
          <p:cNvPr id="3" name="Content Placeholder 2"/>
          <p:cNvSpPr>
            <a:spLocks noGrp="1"/>
          </p:cNvSpPr>
          <p:nvPr>
            <p:ph idx="1"/>
          </p:nvPr>
        </p:nvSpPr>
        <p:spPr>
          <a:xfrm>
            <a:off x="1141414" y="1255906"/>
            <a:ext cx="6492442" cy="5021801"/>
          </a:xfrm>
        </p:spPr>
        <p:txBody>
          <a:bodyPr>
            <a:normAutofit/>
          </a:bodyPr>
          <a:lstStyle/>
          <a:p>
            <a:r>
              <a:rPr lang="en-US" dirty="0" smtClean="0"/>
              <a:t>Testing requirements:</a:t>
            </a:r>
          </a:p>
          <a:p>
            <a:pPr lvl="1"/>
            <a:r>
              <a:rPr lang="en-US" dirty="0" smtClean="0"/>
              <a:t>Easily available source of tissue – e.g., blood sample</a:t>
            </a:r>
          </a:p>
          <a:p>
            <a:pPr lvl="1"/>
            <a:r>
              <a:rPr lang="en-US" dirty="0" smtClean="0"/>
              <a:t>Simple and reproducible test </a:t>
            </a:r>
          </a:p>
          <a:p>
            <a:pPr lvl="1"/>
            <a:r>
              <a:rPr lang="en-US" dirty="0" smtClean="0"/>
              <a:t>Accurate</a:t>
            </a:r>
          </a:p>
          <a:p>
            <a:r>
              <a:rPr lang="en-US" dirty="0" smtClean="0"/>
              <a:t>Clinical requirements:</a:t>
            </a:r>
          </a:p>
          <a:p>
            <a:pPr lvl="1"/>
            <a:r>
              <a:rPr lang="en-US" dirty="0" smtClean="0"/>
              <a:t>Found in nearly all patients</a:t>
            </a:r>
          </a:p>
          <a:p>
            <a:pPr lvl="1"/>
            <a:r>
              <a:rPr lang="en-US" dirty="0" smtClean="0"/>
              <a:t>Accurately correlates with disease to:</a:t>
            </a:r>
          </a:p>
          <a:p>
            <a:pPr lvl="2"/>
            <a:r>
              <a:rPr lang="en-US" dirty="0" smtClean="0"/>
              <a:t>Predict patient outcome</a:t>
            </a:r>
          </a:p>
          <a:p>
            <a:pPr lvl="2"/>
            <a:r>
              <a:rPr lang="en-US" dirty="0" smtClean="0"/>
              <a:t>Monitor response to treatment</a:t>
            </a:r>
          </a:p>
        </p:txBody>
      </p:sp>
    </p:spTree>
    <p:extLst>
      <p:ext uri="{BB962C8B-B14F-4D97-AF65-F5344CB8AC3E}">
        <p14:creationId xmlns:p14="http://schemas.microsoft.com/office/powerpoint/2010/main" val="24051484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688" y="411273"/>
            <a:ext cx="8042276" cy="645013"/>
          </a:xfrm>
        </p:spPr>
        <p:txBody>
          <a:bodyPr/>
          <a:lstStyle/>
          <a:p>
            <a:r>
              <a:rPr lang="en-US" b="1" dirty="0"/>
              <a:t>B-cell maturation </a:t>
            </a:r>
            <a:r>
              <a:rPr lang="en-US" b="1" dirty="0" smtClean="0"/>
              <a:t>antigen, </a:t>
            </a:r>
            <a:r>
              <a:rPr lang="en-US" dirty="0" smtClean="0"/>
              <a:t>BCMA</a:t>
            </a:r>
            <a:endParaRPr lang="en-US" dirty="0"/>
          </a:p>
        </p:txBody>
      </p:sp>
      <p:sp>
        <p:nvSpPr>
          <p:cNvPr id="3" name="Content Placeholder 2"/>
          <p:cNvSpPr>
            <a:spLocks noGrp="1"/>
          </p:cNvSpPr>
          <p:nvPr>
            <p:ph idx="1"/>
          </p:nvPr>
        </p:nvSpPr>
        <p:spPr>
          <a:xfrm>
            <a:off x="1129498" y="1056286"/>
            <a:ext cx="5423702" cy="5024218"/>
          </a:xfrm>
        </p:spPr>
        <p:txBody>
          <a:bodyPr>
            <a:noAutofit/>
          </a:bodyPr>
          <a:lstStyle/>
          <a:p>
            <a:r>
              <a:rPr lang="en-US" dirty="0" smtClean="0">
                <a:cs typeface="News Gothic MT"/>
              </a:rPr>
              <a:t>A</a:t>
            </a:r>
            <a:r>
              <a:rPr lang="en-US" b="1" dirty="0" smtClean="0">
                <a:cs typeface="News Gothic MT"/>
              </a:rPr>
              <a:t> </a:t>
            </a:r>
            <a:r>
              <a:rPr lang="en-US" dirty="0" smtClean="0">
                <a:cs typeface="News Gothic MT"/>
              </a:rPr>
              <a:t>tumor marker for myeloma (?)</a:t>
            </a:r>
            <a:endParaRPr lang="en-US" b="1" dirty="0" smtClean="0">
              <a:cs typeface="News Gothic MT"/>
            </a:endParaRPr>
          </a:p>
          <a:p>
            <a:pPr lvl="1"/>
            <a:r>
              <a:rPr lang="en-US" sz="2400" dirty="0">
                <a:cs typeface="News Gothic MT"/>
              </a:rPr>
              <a:t>S</a:t>
            </a:r>
            <a:r>
              <a:rPr lang="en-US" sz="2400" dirty="0" smtClean="0">
                <a:cs typeface="News Gothic MT"/>
              </a:rPr>
              <a:t>hed from tumor cells into the blood </a:t>
            </a:r>
          </a:p>
          <a:p>
            <a:pPr lvl="1"/>
            <a:r>
              <a:rPr lang="en-US" sz="2400" dirty="0">
                <a:cs typeface="News Gothic MT"/>
              </a:rPr>
              <a:t>C</a:t>
            </a:r>
            <a:r>
              <a:rPr lang="en-US" sz="2400" dirty="0" smtClean="0">
                <a:cs typeface="News Gothic MT"/>
              </a:rPr>
              <a:t>orrelates with disease status</a:t>
            </a:r>
          </a:p>
          <a:p>
            <a:pPr lvl="1"/>
            <a:r>
              <a:rPr lang="en-US" sz="2400" dirty="0" smtClean="0">
                <a:cs typeface="News Gothic MT"/>
              </a:rPr>
              <a:t>Accurately measures the current disease status </a:t>
            </a:r>
          </a:p>
          <a:p>
            <a:pPr lvl="1"/>
            <a:r>
              <a:rPr lang="en-US" sz="2400" dirty="0" smtClean="0">
                <a:cs typeface="News Gothic MT"/>
              </a:rPr>
              <a:t>Can be used to quickly determine response to treatment</a:t>
            </a:r>
          </a:p>
          <a:p>
            <a:pPr lvl="1"/>
            <a:r>
              <a:rPr lang="en-US" sz="2400" dirty="0" smtClean="0">
                <a:cs typeface="News Gothic MT"/>
              </a:rPr>
              <a:t>In vitro studies promising</a:t>
            </a:r>
          </a:p>
          <a:p>
            <a:pPr>
              <a:lnSpc>
                <a:spcPct val="150000"/>
              </a:lnSpc>
            </a:pPr>
            <a:r>
              <a:rPr lang="en-US" dirty="0">
                <a:cs typeface="News Gothic MT"/>
              </a:rPr>
              <a:t> </a:t>
            </a:r>
            <a:r>
              <a:rPr lang="en-US" dirty="0" smtClean="0">
                <a:cs typeface="News Gothic MT"/>
              </a:rPr>
              <a:t>Phase I clinical trial for use in CAR therapy and antibody conjugate  (2017) </a:t>
            </a:r>
            <a:endParaRPr lang="en-US" dirty="0">
              <a:cs typeface="News Gothic MT"/>
            </a:endParaRPr>
          </a:p>
        </p:txBody>
      </p:sp>
      <p:pic>
        <p:nvPicPr>
          <p:cNvPr id="5" name="Picture 4" descr="myeloma-sme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044" y="2043994"/>
            <a:ext cx="4467895" cy="3368793"/>
          </a:xfrm>
          <a:prstGeom prst="rect">
            <a:avLst/>
          </a:prstGeom>
        </p:spPr>
      </p:pic>
    </p:spTree>
    <p:extLst>
      <p:ext uri="{BB962C8B-B14F-4D97-AF65-F5344CB8AC3E}">
        <p14:creationId xmlns:p14="http://schemas.microsoft.com/office/powerpoint/2010/main" val="156889580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504" y="105899"/>
            <a:ext cx="9905998" cy="1478570"/>
          </a:xfrm>
        </p:spPr>
        <p:txBody>
          <a:bodyPr>
            <a:normAutofit/>
          </a:bodyPr>
          <a:lstStyle/>
          <a:p>
            <a:r>
              <a:rPr lang="en-US" sz="4400" dirty="0" smtClean="0"/>
              <a:t>Supportive therapy</a:t>
            </a:r>
            <a:endParaRPr lang="en-US" sz="4400" dirty="0"/>
          </a:p>
        </p:txBody>
      </p:sp>
      <p:sp>
        <p:nvSpPr>
          <p:cNvPr id="3" name="Content Placeholder 2"/>
          <p:cNvSpPr>
            <a:spLocks noGrp="1"/>
          </p:cNvSpPr>
          <p:nvPr>
            <p:ph idx="1"/>
          </p:nvPr>
        </p:nvSpPr>
        <p:spPr>
          <a:xfrm>
            <a:off x="809042" y="1094510"/>
            <a:ext cx="9905999" cy="5763490"/>
          </a:xfrm>
        </p:spPr>
        <p:txBody>
          <a:bodyPr>
            <a:normAutofit/>
          </a:bodyPr>
          <a:lstStyle/>
          <a:p>
            <a:r>
              <a:rPr lang="en-US" dirty="0" smtClean="0"/>
              <a:t>Aspirin </a:t>
            </a:r>
          </a:p>
          <a:p>
            <a:r>
              <a:rPr lang="en-US" dirty="0" smtClean="0"/>
              <a:t>Calcium supplements and </a:t>
            </a:r>
            <a:r>
              <a:rPr lang="en-US" dirty="0" err="1" smtClean="0"/>
              <a:t>Bisphonates</a:t>
            </a:r>
            <a:r>
              <a:rPr lang="en-US" dirty="0" smtClean="0"/>
              <a:t> – monthly for 1 year, then q 3 months</a:t>
            </a:r>
          </a:p>
          <a:p>
            <a:pPr lvl="1"/>
            <a:r>
              <a:rPr lang="en-US" dirty="0" smtClean="0"/>
              <a:t>Dental evaluation before to avoid dental extractions &amp; risk of osteonecrosis </a:t>
            </a:r>
          </a:p>
          <a:p>
            <a:r>
              <a:rPr lang="en-US" dirty="0" smtClean="0"/>
              <a:t>Surgery to repair fractures</a:t>
            </a:r>
          </a:p>
          <a:p>
            <a:r>
              <a:rPr lang="en-US" dirty="0" err="1" smtClean="0"/>
              <a:t>Kyphoplasty</a:t>
            </a:r>
            <a:r>
              <a:rPr lang="en-US" dirty="0" smtClean="0"/>
              <a:t>/</a:t>
            </a:r>
            <a:r>
              <a:rPr lang="en-US" dirty="0" err="1" smtClean="0"/>
              <a:t>Vertebroplasty</a:t>
            </a:r>
            <a:r>
              <a:rPr lang="en-US" dirty="0" smtClean="0"/>
              <a:t> for vertebral body compression fractures</a:t>
            </a:r>
          </a:p>
          <a:p>
            <a:r>
              <a:rPr lang="en-US" dirty="0" smtClean="0"/>
              <a:t>Acyclovir with </a:t>
            </a:r>
            <a:r>
              <a:rPr lang="en-US" dirty="0" err="1" smtClean="0"/>
              <a:t>Bortexomid</a:t>
            </a:r>
            <a:r>
              <a:rPr lang="en-US" dirty="0" smtClean="0"/>
              <a:t> (</a:t>
            </a:r>
            <a:r>
              <a:rPr lang="en-US" dirty="0" err="1" smtClean="0"/>
              <a:t>Velcade</a:t>
            </a:r>
            <a:r>
              <a:rPr lang="en-US" dirty="0" smtClean="0"/>
              <a:t>)</a:t>
            </a:r>
          </a:p>
          <a:p>
            <a:r>
              <a:rPr lang="en-US" dirty="0" smtClean="0"/>
              <a:t>Intravenous immunoglobulin prophylaxis for frequent infections</a:t>
            </a:r>
          </a:p>
          <a:p>
            <a:r>
              <a:rPr lang="en-US" dirty="0" smtClean="0"/>
              <a:t>Dialysis</a:t>
            </a:r>
          </a:p>
          <a:p>
            <a:r>
              <a:rPr lang="en-US" dirty="0" smtClean="0"/>
              <a:t>Collect stem cells BEFORE too much </a:t>
            </a:r>
            <a:r>
              <a:rPr lang="en-US" dirty="0" err="1" smtClean="0"/>
              <a:t>myelotoxic</a:t>
            </a:r>
            <a:r>
              <a:rPr lang="en-US" dirty="0" smtClean="0"/>
              <a:t> therapy (avoid </a:t>
            </a:r>
            <a:r>
              <a:rPr lang="en-US" dirty="0" err="1" smtClean="0"/>
              <a:t>mel</a:t>
            </a:r>
            <a:r>
              <a:rPr lang="en-US" dirty="0" smtClean="0"/>
              <a:t> and &gt;4 cycles REV)</a:t>
            </a:r>
          </a:p>
          <a:p>
            <a:endParaRPr lang="en-US" dirty="0"/>
          </a:p>
        </p:txBody>
      </p:sp>
      <p:sp>
        <p:nvSpPr>
          <p:cNvPr id="4" name="object 40"/>
          <p:cNvSpPr/>
          <p:nvPr/>
        </p:nvSpPr>
        <p:spPr>
          <a:xfrm>
            <a:off x="10178524" y="2426416"/>
            <a:ext cx="1682496" cy="1905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54332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Evaluation for a suspected plasma cell disorder </a:t>
            </a:r>
            <a:endParaRPr lang="en-US" dirty="0"/>
          </a:p>
        </p:txBody>
      </p:sp>
      <p:sp>
        <p:nvSpPr>
          <p:cNvPr id="3" name="Content Placeholder 2"/>
          <p:cNvSpPr>
            <a:spLocks noGrp="1"/>
          </p:cNvSpPr>
          <p:nvPr>
            <p:ph idx="1"/>
          </p:nvPr>
        </p:nvSpPr>
        <p:spPr>
          <a:xfrm>
            <a:off x="989012" y="2097088"/>
            <a:ext cx="9905999" cy="3541714"/>
          </a:xfrm>
        </p:spPr>
        <p:txBody>
          <a:bodyPr>
            <a:noAutofit/>
          </a:bodyPr>
          <a:lstStyle/>
          <a:p>
            <a:r>
              <a:rPr lang="en-US" sz="2800" dirty="0" smtClean="0"/>
              <a:t>Serum and urine protein electrophoresis  </a:t>
            </a:r>
          </a:p>
          <a:p>
            <a:r>
              <a:rPr lang="en-US" sz="2800" dirty="0" smtClean="0"/>
              <a:t>Serum and urine </a:t>
            </a:r>
            <a:r>
              <a:rPr lang="en-US" sz="2800" dirty="0" err="1" smtClean="0"/>
              <a:t>immunofixation</a:t>
            </a:r>
            <a:r>
              <a:rPr lang="en-US" sz="2800" dirty="0" smtClean="0"/>
              <a:t> and Ig quantification and light chain types </a:t>
            </a:r>
          </a:p>
          <a:p>
            <a:r>
              <a:rPr lang="en-US" sz="2800" dirty="0"/>
              <a:t>Serum free light chains</a:t>
            </a:r>
          </a:p>
          <a:p>
            <a:r>
              <a:rPr lang="en-US" sz="2800" dirty="0" smtClean="0"/>
              <a:t>Bone marrow examination </a:t>
            </a:r>
          </a:p>
          <a:p>
            <a:r>
              <a:rPr lang="en-US" sz="2800" dirty="0" smtClean="0"/>
              <a:t>Other labs </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7937" y="4304451"/>
            <a:ext cx="4088370" cy="2252011"/>
          </a:xfrm>
          <a:prstGeom prst="rect">
            <a:avLst/>
          </a:prstGeom>
        </p:spPr>
      </p:pic>
    </p:spTree>
    <p:extLst>
      <p:ext uri="{BB962C8B-B14F-4D97-AF65-F5344CB8AC3E}">
        <p14:creationId xmlns:p14="http://schemas.microsoft.com/office/powerpoint/2010/main" val="15843873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Between the 1960’s and the 1990’s, the prognosis MM survival was dismal</a:t>
            </a:r>
          </a:p>
          <a:p>
            <a:r>
              <a:rPr lang="en-US" dirty="0" smtClean="0"/>
              <a:t>Survival improved with high dose chemo and Stem cell transplant</a:t>
            </a:r>
          </a:p>
          <a:p>
            <a:r>
              <a:rPr lang="en-US" dirty="0" smtClean="0"/>
              <a:t>Survival is improving with these newer agents and SCT </a:t>
            </a:r>
          </a:p>
          <a:p>
            <a:r>
              <a:rPr lang="en-US" dirty="0" smtClean="0"/>
              <a:t>Huge advances in MM treatment but patients still relapse, so newer treatments/combos are being studied </a:t>
            </a:r>
          </a:p>
        </p:txBody>
      </p:sp>
    </p:spTree>
    <p:extLst>
      <p:ext uri="{BB962C8B-B14F-4D97-AF65-F5344CB8AC3E}">
        <p14:creationId xmlns:p14="http://schemas.microsoft.com/office/powerpoint/2010/main" val="9310574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4" name="Content Placeholder 3"/>
          <p:cNvPicPr>
            <a:picLocks noGrp="1" noChangeAspect="1"/>
          </p:cNvPicPr>
          <p:nvPr>
            <p:ph idx="1"/>
          </p:nvPr>
        </p:nvPicPr>
        <p:blipFill>
          <a:blip r:embed="rId2"/>
          <a:stretch>
            <a:fillRect/>
          </a:stretch>
        </p:blipFill>
        <p:spPr>
          <a:xfrm>
            <a:off x="4063692" y="473110"/>
            <a:ext cx="5315836" cy="6035635"/>
          </a:xfrm>
          <a:prstGeom prst="rect">
            <a:avLst/>
          </a:prstGeom>
          <a:ln w="28575">
            <a:solidFill>
              <a:schemeClr val="bg1"/>
            </a:solidFill>
          </a:ln>
        </p:spPr>
      </p:pic>
    </p:spTree>
    <p:extLst>
      <p:ext uri="{BB962C8B-B14F-4D97-AF65-F5344CB8AC3E}">
        <p14:creationId xmlns:p14="http://schemas.microsoft.com/office/powerpoint/2010/main" val="32670326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3342</TotalTime>
  <Words>3122</Words>
  <Application>Microsoft Office PowerPoint</Application>
  <PresentationFormat>Widescreen</PresentationFormat>
  <Paragraphs>546</Paragraphs>
  <Slides>91</Slides>
  <Notes>62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91</vt:i4>
      </vt:variant>
    </vt:vector>
  </HeadingPairs>
  <TitlesOfParts>
    <vt:vector size="101" baseType="lpstr">
      <vt:lpstr>Arial</vt:lpstr>
      <vt:lpstr>Calibri</vt:lpstr>
      <vt:lpstr>News Gothic MT</vt:lpstr>
      <vt:lpstr>Symbol</vt:lpstr>
      <vt:lpstr>Times New Roman Bold</vt:lpstr>
      <vt:lpstr>Trebuchet MS</vt:lpstr>
      <vt:lpstr>Tw Cen MT</vt:lpstr>
      <vt:lpstr>Wingdings</vt:lpstr>
      <vt:lpstr>ヒラギノ角ゴ ProN W3</vt:lpstr>
      <vt:lpstr>Circuit</vt:lpstr>
      <vt:lpstr>Multiple myeloma: What’s new?</vt:lpstr>
      <vt:lpstr>Learning objectives</vt:lpstr>
      <vt:lpstr>Plasma cell (multiple) myeloma</vt:lpstr>
      <vt:lpstr>Etiology of MM</vt:lpstr>
      <vt:lpstr>B cell maturation </vt:lpstr>
      <vt:lpstr>Plasma cell neoplasms</vt:lpstr>
      <vt:lpstr>Progression of multiple myeloma</vt:lpstr>
      <vt:lpstr>Plasma cell neoplasms diagnosis</vt:lpstr>
      <vt:lpstr>LAB Evaluation for a suspected plasma cell disorder </vt:lpstr>
      <vt:lpstr>SERUM PROTEIN ELECTROPHORESIS (SPEP)</vt:lpstr>
      <vt:lpstr>Immunofixation, IFE</vt:lpstr>
      <vt:lpstr>SERUM PROTEIN ELECTROPHORESIS (SPEP) IFE: SUBTYPES THE M-SPIKE COMPONENT </vt:lpstr>
      <vt:lpstr>More about monoclonal proteins in mm</vt:lpstr>
      <vt:lpstr>Serum Free Light Chains</vt:lpstr>
      <vt:lpstr>PowerPoint Presentation</vt:lpstr>
      <vt:lpstr>Serum Free Light Chains</vt:lpstr>
      <vt:lpstr>Bence-Jones Proteins-free light chains in urine </vt:lpstr>
      <vt:lpstr>Bone marrow findings </vt:lpstr>
      <vt:lpstr>Peripheral blood findings </vt:lpstr>
      <vt:lpstr>Other lab findings </vt:lpstr>
      <vt:lpstr>Other lab findings</vt:lpstr>
      <vt:lpstr>PLASMA CELL MYELOMA, SYMPTOMATIC, CLINICAL SIGNS AND SYMPTOMS</vt:lpstr>
      <vt:lpstr>Amyloidosis </vt:lpstr>
      <vt:lpstr>Pathophysiology</vt:lpstr>
      <vt:lpstr>Plasma cell myeloma, Symptomatic  –radiologic signs</vt:lpstr>
      <vt:lpstr>Lytic Bone lesions – autopsy </vt:lpstr>
      <vt:lpstr>Disease phases</vt:lpstr>
      <vt:lpstr>CRAB – defines symptomatic multiple myeloma </vt:lpstr>
      <vt:lpstr>Calcium </vt:lpstr>
      <vt:lpstr>Renal dysfunction: Causes of renal failure in MM</vt:lpstr>
      <vt:lpstr>Myeloma Kidney</vt:lpstr>
      <vt:lpstr>Cast Nephropathy</vt:lpstr>
      <vt:lpstr>PowerPoint Presentation</vt:lpstr>
      <vt:lpstr>Anemia </vt:lpstr>
      <vt:lpstr>Bone lesions</vt:lpstr>
      <vt:lpstr>Monoclonal Gammopathy of Undetermined Significance (MGUS)</vt:lpstr>
      <vt:lpstr>PowerPoint Presentation</vt:lpstr>
      <vt:lpstr>Progression of multiple myeloma</vt:lpstr>
      <vt:lpstr>Updated criteria for diagnosis of multiple myeloma – revised international staging system for multiple myeloma R-ISS</vt:lpstr>
      <vt:lpstr>myeloma defining events (MDE)-”Slimcrab” </vt:lpstr>
      <vt:lpstr> Concept of Myeloma Defining Events (MDEs) </vt:lpstr>
      <vt:lpstr>Cytogenetics terminology </vt:lpstr>
      <vt:lpstr>Cytogenetics findings  </vt:lpstr>
      <vt:lpstr>PowerPoint Presentation</vt:lpstr>
      <vt:lpstr>Hyperdiploidy is good</vt:lpstr>
      <vt:lpstr>Plasma cell myeloma prognosis</vt:lpstr>
      <vt:lpstr>Therapeutic options </vt:lpstr>
      <vt:lpstr>CHEMOTHERAPY</vt:lpstr>
      <vt:lpstr>Chemotherapy TERMINOLGY</vt:lpstr>
      <vt:lpstr>PowerPoint Presentation</vt:lpstr>
      <vt:lpstr>Detecting Minimal residual disease  (MRD)</vt:lpstr>
      <vt:lpstr>alkylating agents: melphalan (Alkeran) </vt:lpstr>
      <vt:lpstr>Mitotic inhibitors -vincristine</vt:lpstr>
      <vt:lpstr>Antrhacycline antibiotics -doxorubicin (Adriamycin)</vt:lpstr>
      <vt:lpstr>Steroids (corticoSteroids) </vt:lpstr>
      <vt:lpstr>vAD –standard induction therapy until recently</vt:lpstr>
      <vt:lpstr>Bench to bedside translation of novel agents New drugs have improved survival in mm</vt:lpstr>
      <vt:lpstr>Proteasome inhibitors  - bortezomib (velcade) </vt:lpstr>
      <vt:lpstr>BorteZomib (velcade)</vt:lpstr>
      <vt:lpstr>Proteasome inhibitors </vt:lpstr>
      <vt:lpstr>Immunomodulatory Agents </vt:lpstr>
      <vt:lpstr>Thalidomide</vt:lpstr>
      <vt:lpstr>Side effect of thalidomide</vt:lpstr>
      <vt:lpstr>Lenalidomide  (Revlimid)</vt:lpstr>
      <vt:lpstr>4 new Drugs approved in 2015</vt:lpstr>
      <vt:lpstr>Histone deactylase inhibitors (HDACi)-</vt:lpstr>
      <vt:lpstr>Panobistat (farydak)</vt:lpstr>
      <vt:lpstr>Monoclonal Antibodies </vt:lpstr>
      <vt:lpstr>How mabs can kill mm cells </vt:lpstr>
      <vt:lpstr>Elotuzumab (EMPLICITI) – directed against Slam7 (cs1</vt:lpstr>
      <vt:lpstr>daratumumab, dara (darzalex)</vt:lpstr>
      <vt:lpstr>Mechanisms of daratumumab action</vt:lpstr>
      <vt:lpstr>Dara combinations with OTHER THERAPIES IN relapsed-refractory mm – 2016 nejm –castor and pollux studies</vt:lpstr>
      <vt:lpstr>1/3 of refractory mm patients responded to dara alone</vt:lpstr>
      <vt:lpstr>Effects On Transfusion Testing</vt:lpstr>
      <vt:lpstr>PowerPoint Presentation</vt:lpstr>
      <vt:lpstr>PowerPoint Presentation</vt:lpstr>
      <vt:lpstr>PowerPoint Presentation</vt:lpstr>
      <vt:lpstr>Managing Patients on Daratumumab</vt:lpstr>
      <vt:lpstr>Managing Patients on Daratumumab</vt:lpstr>
      <vt:lpstr>Managing Patients on Daratumumab</vt:lpstr>
      <vt:lpstr>Other drugs in development</vt:lpstr>
      <vt:lpstr>Adoptive t cell therapy </vt:lpstr>
      <vt:lpstr>Adoptive t cell therapy mechanism of action</vt:lpstr>
      <vt:lpstr>Transplant options </vt:lpstr>
      <vt:lpstr>Tumor Markers</vt:lpstr>
      <vt:lpstr>The Ideal Tumor Marker</vt:lpstr>
      <vt:lpstr>B-cell maturation antigen, BCMA</vt:lpstr>
      <vt:lpstr>Supportive therapy</vt:lpstr>
      <vt:lpstr>Conclusions</vt:lpstr>
      <vt:lpstr>Questions?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 Module Interpreting Data: Run Charts, Control Charts, and other Measurement Tools.</dc:title>
  <dc:creator>Hotz, Melanie R.</dc:creator>
  <cp:lastModifiedBy>Williams, Elizabeth</cp:lastModifiedBy>
  <cp:revision>304</cp:revision>
  <cp:lastPrinted>2018-05-07T18:32:00Z</cp:lastPrinted>
  <dcterms:created xsi:type="dcterms:W3CDTF">2018-01-29T01:17:59Z</dcterms:created>
  <dcterms:modified xsi:type="dcterms:W3CDTF">2018-05-07T18:32:16Z</dcterms:modified>
</cp:coreProperties>
</file>