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7" r:id="rId5"/>
    <p:sldId id="274" r:id="rId6"/>
    <p:sldId id="259" r:id="rId7"/>
    <p:sldId id="272" r:id="rId8"/>
    <p:sldId id="265" r:id="rId9"/>
    <p:sldId id="266" r:id="rId10"/>
    <p:sldId id="267" r:id="rId11"/>
    <p:sldId id="268" r:id="rId12"/>
    <p:sldId id="269" r:id="rId13"/>
    <p:sldId id="270" r:id="rId14"/>
    <p:sldId id="271" r:id="rId15"/>
    <p:sldId id="278" r:id="rId16"/>
    <p:sldId id="279" r:id="rId17"/>
    <p:sldId id="280" r:id="rId18"/>
    <p:sldId id="273" r:id="rId19"/>
    <p:sldId id="281" r:id="rId20"/>
    <p:sldId id="296" r:id="rId21"/>
    <p:sldId id="297" r:id="rId22"/>
    <p:sldId id="283" r:id="rId23"/>
    <p:sldId id="284" r:id="rId24"/>
    <p:sldId id="285" r:id="rId25"/>
    <p:sldId id="298" r:id="rId26"/>
    <p:sldId id="286" r:id="rId27"/>
    <p:sldId id="287" r:id="rId28"/>
    <p:sldId id="288" r:id="rId29"/>
    <p:sldId id="289" r:id="rId30"/>
    <p:sldId id="290" r:id="rId31"/>
    <p:sldId id="291" r:id="rId32"/>
    <p:sldId id="292" r:id="rId33"/>
    <p:sldId id="293" r:id="rId34"/>
    <p:sldId id="299" r:id="rId35"/>
    <p:sldId id="295" r:id="rId36"/>
    <p:sldId id="262" r:id="rId37"/>
    <p:sldId id="264" r:id="rId38"/>
    <p:sldId id="26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497E476-12D2-4E5C-8D70-630A6EA9EE70}" type="datetimeFigureOut">
              <a:rPr lang="en-US" smtClean="0"/>
              <a:t>10/14/2024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41127093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97E476-12D2-4E5C-8D70-630A6EA9EE70}"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77591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97E476-12D2-4E5C-8D70-630A6EA9EE70}"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311539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497E476-12D2-4E5C-8D70-630A6EA9EE70}" type="datetimeFigureOut">
              <a:rPr lang="en-US" smtClean="0"/>
              <a:t>10/14/2024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128261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D497E476-12D2-4E5C-8D70-630A6EA9EE70}" type="datetimeFigureOut">
              <a:rPr lang="en-US" smtClean="0"/>
              <a:t>10/14/2024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398801030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D497E476-12D2-4E5C-8D70-630A6EA9EE70}" type="datetimeFigureOut">
              <a:rPr lang="en-US" smtClean="0"/>
              <a:t>10/14/2024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249818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D497E476-12D2-4E5C-8D70-630A6EA9EE70}" type="datetimeFigureOut">
              <a:rPr lang="en-US" smtClean="0"/>
              <a:t>10/14/2024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62E0B-2AC9-422F-8275-576503FAE03F}"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4234199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497E476-12D2-4E5C-8D70-630A6EA9EE70}" type="datetimeFigureOut">
              <a:rPr lang="en-US" smtClean="0"/>
              <a:t>10/14/2024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2754876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97E476-12D2-4E5C-8D70-630A6EA9EE70}" type="datetimeFigureOut">
              <a:rPr lang="en-US" smtClean="0"/>
              <a:t>10/14/2024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339270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D497E476-12D2-4E5C-8D70-630A6EA9EE70}" type="datetimeFigureOut">
              <a:rPr lang="en-US" smtClean="0"/>
              <a:t>10/14/2024</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684982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497E476-12D2-4E5C-8D70-630A6EA9EE70}" type="datetimeFigureOut">
              <a:rPr lang="en-US" smtClean="0"/>
              <a:t>10/14/2024</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1CF62E0B-2AC9-422F-8275-576503FAE03F}" type="slidenum">
              <a:rPr lang="en-US" smtClean="0"/>
              <a:t>‹#›</a:t>
            </a:fld>
            <a:endParaRPr lang="en-US"/>
          </a:p>
        </p:txBody>
      </p:sp>
    </p:spTree>
    <p:extLst>
      <p:ext uri="{BB962C8B-B14F-4D97-AF65-F5344CB8AC3E}">
        <p14:creationId xmlns:p14="http://schemas.microsoft.com/office/powerpoint/2010/main" val="3043423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D497E476-12D2-4E5C-8D70-630A6EA9EE70}" type="datetimeFigureOut">
              <a:rPr lang="en-US" smtClean="0"/>
              <a:t>10/14/2024</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1CF62E0B-2AC9-422F-8275-576503FAE03F}" type="slidenum">
              <a:rPr lang="en-US" smtClean="0"/>
              <a:t>‹#›</a:t>
            </a:fld>
            <a:endParaRPr lang="en-US"/>
          </a:p>
        </p:txBody>
      </p:sp>
    </p:spTree>
    <p:extLst>
      <p:ext uri="{BB962C8B-B14F-4D97-AF65-F5344CB8AC3E}">
        <p14:creationId xmlns:p14="http://schemas.microsoft.com/office/powerpoint/2010/main" val="1538375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dlab.fas.harvard.edu/relaxing/progressive-muscle-relaxation-exercise" TargetMode="External"/><Relationship Id="rId2" Type="http://schemas.openxmlformats.org/officeDocument/2006/relationships/hyperlink" Target="https://www.nimh.nih.gov/news/media/2021/guided-visualization-dealing-with-stress" TargetMode="External"/><Relationship Id="rId1" Type="http://schemas.openxmlformats.org/officeDocument/2006/relationships/slideLayout" Target="../slideLayouts/slideLayout2.xml"/><Relationship Id="rId4" Type="http://schemas.openxmlformats.org/officeDocument/2006/relationships/hyperlink" Target="https://medicine.yale.edu/stresscenter/reduction/resource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pa.org/topics/stress/body#:~:text=This%20long%2Dterm%20ongoing%20stress,tie%20stress%20to%20heart%20attack" TargetMode="External"/><Relationship Id="rId2" Type="http://schemas.openxmlformats.org/officeDocument/2006/relationships/hyperlink" Target="https://www.health.harvard.edu/staying-healthy/understanding-the-stress-respons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Improving the Mental Health and Wellness of Laboratory Personnel</a:t>
            </a:r>
          </a:p>
        </p:txBody>
      </p:sp>
      <p:sp>
        <p:nvSpPr>
          <p:cNvPr id="3" name="Subtitle 2"/>
          <p:cNvSpPr>
            <a:spLocks noGrp="1"/>
          </p:cNvSpPr>
          <p:nvPr>
            <p:ph type="subTitle" idx="1"/>
          </p:nvPr>
        </p:nvSpPr>
        <p:spPr/>
        <p:txBody>
          <a:bodyPr/>
          <a:lstStyle/>
          <a:p>
            <a:r>
              <a:rPr lang="en-US" sz="3200" dirty="0" smtClean="0"/>
              <a:t>October 15, 2024</a:t>
            </a:r>
          </a:p>
          <a:p>
            <a:r>
              <a:rPr lang="en-US" dirty="0" smtClean="0"/>
              <a:t>Billie Whittington, MPA, MT(ASCP)</a:t>
            </a:r>
            <a:endParaRPr lang="en-US" dirty="0"/>
          </a:p>
        </p:txBody>
      </p:sp>
    </p:spTree>
    <p:extLst>
      <p:ext uri="{BB962C8B-B14F-4D97-AF65-F5344CB8AC3E}">
        <p14:creationId xmlns:p14="http://schemas.microsoft.com/office/powerpoint/2010/main" val="1716889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pPr fontAlgn="ctr"/>
            <a:r>
              <a:rPr lang="en-US" sz="3600" dirty="0" smtClean="0"/>
              <a:t>Lack </a:t>
            </a:r>
            <a:r>
              <a:rPr lang="en-US" sz="3600" dirty="0"/>
              <a:t>of appreciation: MLPs may feel undervalued or disrespected by other health care professionals. </a:t>
            </a:r>
          </a:p>
        </p:txBody>
      </p:sp>
    </p:spTree>
    <p:extLst>
      <p:ext uri="{BB962C8B-B14F-4D97-AF65-F5344CB8AC3E}">
        <p14:creationId xmlns:p14="http://schemas.microsoft.com/office/powerpoint/2010/main" val="1627559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pPr fontAlgn="ctr"/>
            <a:r>
              <a:rPr lang="en-US" sz="3600" dirty="0" smtClean="0"/>
              <a:t>Workplace </a:t>
            </a:r>
            <a:r>
              <a:rPr lang="en-US" sz="3600" dirty="0"/>
              <a:t>relationships: Concerns about interpersonal relationships can be a source of stress. </a:t>
            </a:r>
          </a:p>
          <a:p>
            <a:endParaRPr lang="en-US" dirty="0"/>
          </a:p>
        </p:txBody>
      </p:sp>
    </p:spTree>
    <p:extLst>
      <p:ext uri="{BB962C8B-B14F-4D97-AF65-F5344CB8AC3E}">
        <p14:creationId xmlns:p14="http://schemas.microsoft.com/office/powerpoint/2010/main" val="2941370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pPr fontAlgn="ctr"/>
            <a:r>
              <a:rPr lang="en-US" sz="3600" dirty="0" smtClean="0"/>
              <a:t>Rapid </a:t>
            </a:r>
            <a:r>
              <a:rPr lang="en-US" sz="3600" dirty="0"/>
              <a:t>technological change: MLPs must keep up with the latest technological advancements. </a:t>
            </a:r>
          </a:p>
          <a:p>
            <a:endParaRPr lang="en-US" dirty="0"/>
          </a:p>
        </p:txBody>
      </p:sp>
    </p:spTree>
    <p:extLst>
      <p:ext uri="{BB962C8B-B14F-4D97-AF65-F5344CB8AC3E}">
        <p14:creationId xmlns:p14="http://schemas.microsoft.com/office/powerpoint/2010/main" val="1919680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pPr fontAlgn="ctr"/>
            <a:r>
              <a:rPr lang="en-US" sz="3600" dirty="0" smtClean="0"/>
              <a:t>Organizational </a:t>
            </a:r>
            <a:r>
              <a:rPr lang="en-US" sz="3600" dirty="0"/>
              <a:t>issues: Fiscal constraints and human health resource shortages can lead to organizational issues. </a:t>
            </a:r>
          </a:p>
          <a:p>
            <a:endParaRPr lang="en-US" dirty="0"/>
          </a:p>
        </p:txBody>
      </p:sp>
    </p:spTree>
    <p:extLst>
      <p:ext uri="{BB962C8B-B14F-4D97-AF65-F5344CB8AC3E}">
        <p14:creationId xmlns:p14="http://schemas.microsoft.com/office/powerpoint/2010/main" val="4009527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r>
              <a:rPr lang="en-US" sz="3600" dirty="0" smtClean="0"/>
              <a:t>COVID-19 </a:t>
            </a:r>
            <a:r>
              <a:rPr lang="en-US" sz="3600" dirty="0"/>
              <a:t>pandemic: The high demand for COVID-19 testing during the pandemic created additional stressors for MLPs. </a:t>
            </a:r>
          </a:p>
          <a:p>
            <a:endParaRPr lang="en-US" dirty="0"/>
          </a:p>
        </p:txBody>
      </p:sp>
    </p:spTree>
    <p:extLst>
      <p:ext uri="{BB962C8B-B14F-4D97-AF65-F5344CB8AC3E}">
        <p14:creationId xmlns:p14="http://schemas.microsoft.com/office/powerpoint/2010/main" val="2025152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Cope with </a:t>
            </a:r>
            <a:r>
              <a:rPr lang="en-US" dirty="0" smtClean="0"/>
              <a:t>Stress</a:t>
            </a:r>
            <a:br>
              <a:rPr lang="en-US" dirty="0" smtClean="0"/>
            </a:br>
            <a:r>
              <a:rPr lang="en-US" b="1" dirty="0" smtClean="0"/>
              <a:t>Step </a:t>
            </a:r>
            <a:r>
              <a:rPr lang="en-US" b="1" dirty="0"/>
              <a:t>One: Be Aware of Your </a:t>
            </a:r>
            <a:r>
              <a:rPr lang="en-US" b="1" dirty="0" smtClean="0"/>
              <a:t>Stress</a:t>
            </a:r>
            <a:endParaRPr lang="en-US" dirty="0"/>
          </a:p>
        </p:txBody>
      </p:sp>
      <p:sp>
        <p:nvSpPr>
          <p:cNvPr id="3" name="Content Placeholder 2"/>
          <p:cNvSpPr>
            <a:spLocks noGrp="1"/>
          </p:cNvSpPr>
          <p:nvPr>
            <p:ph idx="1"/>
          </p:nvPr>
        </p:nvSpPr>
        <p:spPr>
          <a:xfrm>
            <a:off x="2231136" y="2382671"/>
            <a:ext cx="7729728" cy="3812183"/>
          </a:xfrm>
        </p:spPr>
        <p:txBody>
          <a:bodyPr/>
          <a:lstStyle/>
          <a:p>
            <a:r>
              <a:rPr lang="en-US" sz="2400" dirty="0" smtClean="0"/>
              <a:t>The </a:t>
            </a:r>
            <a:r>
              <a:rPr lang="en-US" sz="2400" dirty="0"/>
              <a:t>first step in stress reduction is being aware that you’re experiencing stress. The pace and intensity of the biomedical research field may make it difficult to slow down and notice how you’re doing. Take a moment to check in with yourself and ask:</a:t>
            </a:r>
          </a:p>
          <a:p>
            <a:r>
              <a:rPr lang="en-US" sz="2400" dirty="0"/>
              <a:t>What symptoms of stress do I experience?</a:t>
            </a:r>
          </a:p>
          <a:p>
            <a:r>
              <a:rPr lang="en-US" sz="2400" dirty="0"/>
              <a:t>How does stress impact me physically, emotionally, mentally, and behaviorally?</a:t>
            </a:r>
          </a:p>
          <a:p>
            <a:r>
              <a:rPr lang="en-US" sz="2400" dirty="0"/>
              <a:t>Are there ways to improve my stress management?</a:t>
            </a:r>
          </a:p>
          <a:p>
            <a:endParaRPr lang="en-US" dirty="0"/>
          </a:p>
        </p:txBody>
      </p:sp>
    </p:spTree>
    <p:extLst>
      <p:ext uri="{BB962C8B-B14F-4D97-AF65-F5344CB8AC3E}">
        <p14:creationId xmlns:p14="http://schemas.microsoft.com/office/powerpoint/2010/main" val="248774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Cope with </a:t>
            </a:r>
            <a:r>
              <a:rPr lang="en-US" dirty="0" smtClean="0"/>
              <a:t>Stress</a:t>
            </a:r>
            <a:br>
              <a:rPr lang="en-US" dirty="0" smtClean="0"/>
            </a:br>
            <a:r>
              <a:rPr lang="en-US" b="1" dirty="0" smtClean="0"/>
              <a:t>Step </a:t>
            </a:r>
            <a:r>
              <a:rPr lang="en-US" b="1" dirty="0"/>
              <a:t>Two: Find Techniques to Cope with </a:t>
            </a:r>
            <a:r>
              <a:rPr lang="en-US" b="1" dirty="0" smtClean="0"/>
              <a:t>Stress</a:t>
            </a:r>
            <a:endParaRPr lang="en-US" dirty="0"/>
          </a:p>
        </p:txBody>
      </p:sp>
      <p:sp>
        <p:nvSpPr>
          <p:cNvPr id="3" name="Content Placeholder 2"/>
          <p:cNvSpPr>
            <a:spLocks noGrp="1"/>
          </p:cNvSpPr>
          <p:nvPr>
            <p:ph idx="1"/>
          </p:nvPr>
        </p:nvSpPr>
        <p:spPr>
          <a:xfrm>
            <a:off x="2231136" y="2265406"/>
            <a:ext cx="7729728" cy="4522572"/>
          </a:xfrm>
        </p:spPr>
        <p:txBody>
          <a:bodyPr>
            <a:normAutofit fontScale="77500" lnSpcReduction="20000"/>
          </a:bodyPr>
          <a:lstStyle/>
          <a:p>
            <a:r>
              <a:rPr lang="en-US" b="1" dirty="0" smtClean="0"/>
              <a:t>Relaxation </a:t>
            </a:r>
            <a:r>
              <a:rPr lang="en-US" b="1" dirty="0"/>
              <a:t>techniques:</a:t>
            </a:r>
            <a:r>
              <a:rPr lang="en-US" dirty="0"/>
              <a:t> try deep breathing, </a:t>
            </a:r>
            <a:r>
              <a:rPr lang="en-US" b="1" u="sng" dirty="0">
                <a:hlinkClick r:id="rId2"/>
              </a:rPr>
              <a:t>visualizations,</a:t>
            </a:r>
            <a:r>
              <a:rPr lang="en-US" dirty="0"/>
              <a:t> or </a:t>
            </a:r>
            <a:r>
              <a:rPr lang="en-US" b="1" u="sng" dirty="0">
                <a:hlinkClick r:id="rId3"/>
              </a:rPr>
              <a:t>progressive muscle relaxation.</a:t>
            </a:r>
            <a:endParaRPr lang="en-US" dirty="0"/>
          </a:p>
          <a:p>
            <a:r>
              <a:rPr lang="en-US" b="1" dirty="0"/>
              <a:t>Meditation and mindfulness:</a:t>
            </a:r>
            <a:r>
              <a:rPr lang="en-US" dirty="0"/>
              <a:t> </a:t>
            </a:r>
            <a:r>
              <a:rPr lang="en-US" b="1" u="sng" dirty="0">
                <a:hlinkClick r:id="rId4"/>
              </a:rPr>
              <a:t>practice mindfulness,</a:t>
            </a:r>
            <a:r>
              <a:rPr lang="en-US" dirty="0"/>
              <a:t> meditation, yoga, or tai chi.</a:t>
            </a:r>
          </a:p>
          <a:p>
            <a:r>
              <a:rPr lang="en-US" b="1" dirty="0"/>
              <a:t>Exercise:</a:t>
            </a:r>
            <a:r>
              <a:rPr lang="en-US" dirty="0"/>
              <a:t> make it fun and something you’ll look forward to doing alone or with a friend. Try the gym, walking, dance class, or hiking.</a:t>
            </a:r>
          </a:p>
          <a:p>
            <a:r>
              <a:rPr lang="en-US" b="1" dirty="0"/>
              <a:t>Time management and prioritization:</a:t>
            </a:r>
            <a:r>
              <a:rPr lang="en-US" dirty="0"/>
              <a:t> develop an organizational system to help track your projects and tasks. Use a planner and calendar, pause Slack and phone notifications, don’t overbook yourself, prioritize tasks depending on their importance and urgency.</a:t>
            </a:r>
          </a:p>
          <a:p>
            <a:r>
              <a:rPr lang="en-US" b="1" dirty="0"/>
              <a:t>Realistic goals:</a:t>
            </a:r>
            <a:r>
              <a:rPr lang="en-US" dirty="0"/>
              <a:t> make a list of goals for the day and week, break down your to-do list into manageable stretches, take 5–10 minute breaks in between tasks to reset, and focus on one task at a time.</a:t>
            </a:r>
          </a:p>
          <a:p>
            <a:r>
              <a:rPr lang="en-US" b="1" dirty="0"/>
              <a:t>Quality sleep:</a:t>
            </a:r>
            <a:r>
              <a:rPr lang="en-US" dirty="0"/>
              <a:t> get 6 or more hours of sleep each night, minimize screen use an hour before bedtime, keep to a regular sleep schedule, and reduce caffeine and alcohol intake.</a:t>
            </a:r>
          </a:p>
          <a:p>
            <a:r>
              <a:rPr lang="en-US" b="1" dirty="0"/>
              <a:t>Healthy eating:</a:t>
            </a:r>
            <a:r>
              <a:rPr lang="en-US" dirty="0"/>
              <a:t> don’t skip breakfast, eat three meals a day plus healthy snacks, and try batch cooking: cook a few items over the weekend that can last you throughout the week for easy and cost-effective meal planning.</a:t>
            </a:r>
          </a:p>
          <a:p>
            <a:r>
              <a:rPr lang="en-US" b="1" dirty="0"/>
              <a:t>Social support:</a:t>
            </a:r>
            <a:r>
              <a:rPr lang="en-US" dirty="0"/>
              <a:t> reach out to friends, family, and trusted peers for support and social engagement. Remember you are not alone in your experience of stress and it’s important to talk about it.</a:t>
            </a:r>
          </a:p>
          <a:p>
            <a:r>
              <a:rPr lang="en-US" b="1" dirty="0"/>
              <a:t>Hobbies and leisure time:</a:t>
            </a:r>
            <a:r>
              <a:rPr lang="en-US" dirty="0"/>
              <a:t> keep investing in your interests as a means for fulfillment and as a stress reliever—reading, photography, hiking, sports, spending time with friends and family, or whatever you enjoy!</a:t>
            </a:r>
          </a:p>
          <a:p>
            <a:endParaRPr lang="en-US" dirty="0"/>
          </a:p>
        </p:txBody>
      </p:sp>
    </p:spTree>
    <p:extLst>
      <p:ext uri="{BB962C8B-B14F-4D97-AF65-F5344CB8AC3E}">
        <p14:creationId xmlns:p14="http://schemas.microsoft.com/office/powerpoint/2010/main" val="15143784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Cope with </a:t>
            </a:r>
            <a:r>
              <a:rPr lang="en-US" dirty="0" smtClean="0"/>
              <a:t>Stress</a:t>
            </a:r>
            <a:br>
              <a:rPr lang="en-US" dirty="0" smtClean="0"/>
            </a:br>
            <a:r>
              <a:rPr lang="en-US" b="1" dirty="0"/>
              <a:t>Step Three: Get Help When You Need </a:t>
            </a:r>
            <a:r>
              <a:rPr lang="en-US" b="1" dirty="0" smtClean="0"/>
              <a:t>It</a:t>
            </a:r>
            <a:endParaRPr lang="en-US" dirty="0"/>
          </a:p>
        </p:txBody>
      </p:sp>
      <p:sp>
        <p:nvSpPr>
          <p:cNvPr id="3" name="Content Placeholder 2"/>
          <p:cNvSpPr>
            <a:spLocks noGrp="1"/>
          </p:cNvSpPr>
          <p:nvPr>
            <p:ph idx="1"/>
          </p:nvPr>
        </p:nvSpPr>
        <p:spPr>
          <a:xfrm>
            <a:off x="2231136" y="2273644"/>
            <a:ext cx="7729728" cy="4209534"/>
          </a:xfrm>
        </p:spPr>
        <p:txBody>
          <a:bodyPr>
            <a:normAutofit/>
          </a:bodyPr>
          <a:lstStyle/>
          <a:p>
            <a:r>
              <a:rPr lang="en-US" sz="2000" dirty="0" smtClean="0"/>
              <a:t>The </a:t>
            </a:r>
            <a:r>
              <a:rPr lang="en-US" sz="2000" dirty="0"/>
              <a:t>third step is recognizing when clinical intervention like psychotherapy or medication management might be helpful. When stress goes unmanaged, it can lead to more significant mental health concerns such as anxiety and depression.</a:t>
            </a:r>
          </a:p>
          <a:p>
            <a:r>
              <a:rPr lang="en-US" sz="2000" dirty="0"/>
              <a:t>Cognitive behavioral therapy, self-compassion, and mindfulness are approaches that I find very effective in helping clients foster positive mindset shifts and tame the negative thinking, anxiety, and depression that can arise from stress.</a:t>
            </a:r>
          </a:p>
          <a:p>
            <a:r>
              <a:rPr lang="en-US" sz="2000" dirty="0" smtClean="0"/>
              <a:t>Most employers offer Employee </a:t>
            </a:r>
            <a:r>
              <a:rPr lang="en-US" sz="2000" dirty="0"/>
              <a:t>Assistance Program (EAP) </a:t>
            </a:r>
            <a:r>
              <a:rPr lang="en-US" sz="2000" dirty="0" smtClean="0"/>
              <a:t>as a benefit. This service is </a:t>
            </a:r>
            <a:r>
              <a:rPr lang="en-US" sz="2000" dirty="0"/>
              <a:t>free and </a:t>
            </a:r>
            <a:r>
              <a:rPr lang="en-US" sz="2000" dirty="0" smtClean="0"/>
              <a:t>confidential.</a:t>
            </a:r>
            <a:endParaRPr lang="en-US" sz="2000" dirty="0"/>
          </a:p>
          <a:p>
            <a:r>
              <a:rPr lang="en-US" sz="2000" dirty="0"/>
              <a:t>If you are </a:t>
            </a:r>
            <a:r>
              <a:rPr lang="en-US" sz="2000" dirty="0" smtClean="0"/>
              <a:t>a student, contact </a:t>
            </a:r>
            <a:r>
              <a:rPr lang="en-US" sz="2000" dirty="0"/>
              <a:t>your </a:t>
            </a:r>
            <a:r>
              <a:rPr lang="en-US" sz="2000" dirty="0" smtClean="0"/>
              <a:t>college’s or university’s </a:t>
            </a:r>
            <a:r>
              <a:rPr lang="en-US" sz="2000" dirty="0"/>
              <a:t>student health center </a:t>
            </a:r>
            <a:r>
              <a:rPr lang="en-US" sz="2000" dirty="0" smtClean="0"/>
              <a:t>to </a:t>
            </a:r>
            <a:r>
              <a:rPr lang="en-US" sz="2000" dirty="0"/>
              <a:t>learn about your mental health benefits.</a:t>
            </a:r>
          </a:p>
          <a:p>
            <a:endParaRPr lang="en-US" dirty="0"/>
          </a:p>
        </p:txBody>
      </p:sp>
    </p:spTree>
    <p:extLst>
      <p:ext uri="{BB962C8B-B14F-4D97-AF65-F5344CB8AC3E}">
        <p14:creationId xmlns:p14="http://schemas.microsoft.com/office/powerpoint/2010/main" val="1219890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Identify examples of stress coping mechanisms for laboratory personnel</a:t>
            </a:r>
          </a:p>
        </p:txBody>
      </p:sp>
      <p:sp>
        <p:nvSpPr>
          <p:cNvPr id="3" name="Content Placeholder 2"/>
          <p:cNvSpPr>
            <a:spLocks noGrp="1"/>
          </p:cNvSpPr>
          <p:nvPr>
            <p:ph idx="1"/>
          </p:nvPr>
        </p:nvSpPr>
        <p:spPr>
          <a:xfrm>
            <a:off x="2231136" y="2638044"/>
            <a:ext cx="7729728" cy="3639188"/>
          </a:xfrm>
        </p:spPr>
        <p:txBody>
          <a:bodyPr>
            <a:normAutofit/>
          </a:bodyPr>
          <a:lstStyle/>
          <a:p>
            <a:pPr fontAlgn="ctr"/>
            <a:r>
              <a:rPr lang="en-US" sz="2600" dirty="0"/>
              <a:t>To help manage stress, MLPs can: </a:t>
            </a:r>
          </a:p>
          <a:p>
            <a:pPr fontAlgn="ctr"/>
            <a:r>
              <a:rPr lang="en-US" sz="2600" dirty="0"/>
              <a:t>Prioritize self-care: Take scheduled breaks and engage in activities that help them decompress. </a:t>
            </a:r>
          </a:p>
          <a:p>
            <a:pPr fontAlgn="ctr"/>
            <a:r>
              <a:rPr lang="en-US" sz="2600" dirty="0"/>
              <a:t>Learn to say "no": Set boundaries and learn to say "no" when you don't have time to take on additional tasks. </a:t>
            </a:r>
          </a:p>
          <a:p>
            <a:r>
              <a:rPr lang="en-US" sz="2600" dirty="0"/>
              <a:t>Use automation: Adopt products that can help automate repetitive tasks and save time. </a:t>
            </a:r>
          </a:p>
          <a:p>
            <a:endParaRPr lang="en-US" dirty="0"/>
          </a:p>
        </p:txBody>
      </p:sp>
    </p:spTree>
    <p:extLst>
      <p:ext uri="{BB962C8B-B14F-4D97-AF65-F5344CB8AC3E}">
        <p14:creationId xmlns:p14="http://schemas.microsoft.com/office/powerpoint/2010/main" val="2682386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Areas of </a:t>
            </a:r>
            <a:r>
              <a:rPr lang="en-US" dirty="0" smtClean="0"/>
              <a:t>Self-Care</a:t>
            </a:r>
            <a:endParaRPr lang="en-US" dirty="0"/>
          </a:p>
        </p:txBody>
      </p:sp>
      <p:sp>
        <p:nvSpPr>
          <p:cNvPr id="3" name="Content Placeholder 2"/>
          <p:cNvSpPr>
            <a:spLocks noGrp="1"/>
          </p:cNvSpPr>
          <p:nvPr>
            <p:ph idx="1"/>
          </p:nvPr>
        </p:nvSpPr>
        <p:spPr>
          <a:xfrm>
            <a:off x="2231136" y="2153412"/>
            <a:ext cx="7729728" cy="4704588"/>
          </a:xfrm>
        </p:spPr>
        <p:txBody>
          <a:bodyPr>
            <a:noAutofit/>
          </a:bodyPr>
          <a:lstStyle/>
          <a:p>
            <a:r>
              <a:rPr lang="en-US" sz="2800" dirty="0"/>
              <a:t>Physical – activities, sleep, medical care</a:t>
            </a:r>
          </a:p>
          <a:p>
            <a:pPr lvl="1"/>
            <a:r>
              <a:rPr lang="en-US" sz="2400" dirty="0"/>
              <a:t>Exercise 150 minutes a </a:t>
            </a:r>
            <a:r>
              <a:rPr lang="en-US" sz="2400" dirty="0" smtClean="0"/>
              <a:t>week – American Heart Association recommendation</a:t>
            </a:r>
            <a:endParaRPr lang="en-US" sz="2400" dirty="0"/>
          </a:p>
          <a:p>
            <a:pPr lvl="1"/>
            <a:r>
              <a:rPr lang="en-US" sz="2400" dirty="0"/>
              <a:t>Fun activities</a:t>
            </a:r>
          </a:p>
          <a:p>
            <a:pPr lvl="1"/>
            <a:r>
              <a:rPr lang="en-US" sz="2400" dirty="0" smtClean="0"/>
              <a:t>Sleep</a:t>
            </a:r>
          </a:p>
          <a:p>
            <a:pPr lvl="1"/>
            <a:r>
              <a:rPr lang="en-US" sz="2400" dirty="0" smtClean="0"/>
              <a:t>Nutrition</a:t>
            </a:r>
          </a:p>
          <a:p>
            <a:r>
              <a:rPr lang="en-US" sz="2800" dirty="0" smtClean="0"/>
              <a:t>Psychological – think, grow, learn, mental health</a:t>
            </a:r>
          </a:p>
          <a:p>
            <a:pPr lvl="1"/>
            <a:r>
              <a:rPr lang="en-US" sz="2400" dirty="0" smtClean="0"/>
              <a:t>Meditation</a:t>
            </a:r>
          </a:p>
          <a:p>
            <a:pPr lvl="1"/>
            <a:r>
              <a:rPr lang="en-US" sz="2400" dirty="0" smtClean="0"/>
              <a:t>Deep breathing</a:t>
            </a:r>
          </a:p>
        </p:txBody>
      </p:sp>
    </p:spTree>
    <p:extLst>
      <p:ext uri="{BB962C8B-B14F-4D97-AF65-F5344CB8AC3E}">
        <p14:creationId xmlns:p14="http://schemas.microsoft.com/office/powerpoint/2010/main" val="314007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noAutofit/>
          </a:bodyPr>
          <a:lstStyle/>
          <a:p>
            <a:pPr marL="0" indent="0">
              <a:buNone/>
            </a:pPr>
            <a:r>
              <a:rPr lang="en-US" sz="2400" dirty="0"/>
              <a:t>The purpose of this presentation is to highlight the critical importance of mental health for laboratory </a:t>
            </a:r>
            <a:r>
              <a:rPr lang="en-US" sz="2400" dirty="0" smtClean="0"/>
              <a:t>professionals. </a:t>
            </a:r>
            <a:r>
              <a:rPr lang="en-US" sz="2400" dirty="0"/>
              <a:t>By identifying effective strategies for managing stress—such as taking regular breaks, practicing self-care, and seeking support from colleagues or mental health professionals—we aim to foster a culture that prioritizes well-being. Additionally, we will discuss the significance of promoting work-life balance and creating a positive work environment to enhance resilience and overall job satisfaction among lab staff.</a:t>
            </a:r>
            <a:endParaRPr lang="en-US" sz="2400" dirty="0"/>
          </a:p>
        </p:txBody>
      </p:sp>
    </p:spTree>
    <p:extLst>
      <p:ext uri="{BB962C8B-B14F-4D97-AF65-F5344CB8AC3E}">
        <p14:creationId xmlns:p14="http://schemas.microsoft.com/office/powerpoint/2010/main" val="184046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Areas of </a:t>
            </a:r>
            <a:r>
              <a:rPr lang="en-US" dirty="0" smtClean="0"/>
              <a:t>Self-Care</a:t>
            </a:r>
            <a:endParaRPr lang="en-US" dirty="0"/>
          </a:p>
        </p:txBody>
      </p:sp>
      <p:sp>
        <p:nvSpPr>
          <p:cNvPr id="3" name="Content Placeholder 2"/>
          <p:cNvSpPr>
            <a:spLocks noGrp="1"/>
          </p:cNvSpPr>
          <p:nvPr>
            <p:ph idx="1"/>
          </p:nvPr>
        </p:nvSpPr>
        <p:spPr>
          <a:xfrm>
            <a:off x="2231136" y="2215978"/>
            <a:ext cx="7729728" cy="4431957"/>
          </a:xfrm>
        </p:spPr>
        <p:txBody>
          <a:bodyPr numCol="2">
            <a:normAutofit/>
          </a:bodyPr>
          <a:lstStyle/>
          <a:p>
            <a:r>
              <a:rPr lang="en-US" sz="2000" dirty="0" smtClean="0"/>
              <a:t>Emotional </a:t>
            </a:r>
            <a:r>
              <a:rPr lang="en-US" sz="2000" dirty="0"/>
              <a:t>– aware of feelings and thoughts, explore thoughts, reflection</a:t>
            </a:r>
          </a:p>
          <a:p>
            <a:pPr lvl="1"/>
            <a:r>
              <a:rPr lang="en-US" sz="1800" dirty="0" smtClean="0"/>
              <a:t>Journaling</a:t>
            </a:r>
            <a:endParaRPr lang="en-US" sz="1800" dirty="0"/>
          </a:p>
          <a:p>
            <a:pPr lvl="1"/>
            <a:r>
              <a:rPr lang="en-US" sz="1800" dirty="0" smtClean="0"/>
              <a:t>Sharing </a:t>
            </a:r>
            <a:r>
              <a:rPr lang="en-US" sz="1800" dirty="0"/>
              <a:t>feelings with friends</a:t>
            </a:r>
          </a:p>
          <a:p>
            <a:pPr lvl="1"/>
            <a:r>
              <a:rPr lang="en-US" sz="1800" dirty="0" smtClean="0"/>
              <a:t>Play </a:t>
            </a:r>
            <a:r>
              <a:rPr lang="en-US" sz="1800" dirty="0"/>
              <a:t>music</a:t>
            </a:r>
          </a:p>
          <a:p>
            <a:pPr lvl="1"/>
            <a:r>
              <a:rPr lang="en-US" sz="1800" dirty="0" smtClean="0"/>
              <a:t>Reading</a:t>
            </a:r>
            <a:endParaRPr lang="en-US" sz="1800" dirty="0"/>
          </a:p>
          <a:p>
            <a:r>
              <a:rPr lang="en-US" sz="2000" dirty="0"/>
              <a:t>Social – build strong relationships, having a support system, being part of a team</a:t>
            </a:r>
          </a:p>
          <a:p>
            <a:pPr lvl="1"/>
            <a:r>
              <a:rPr lang="en-US" sz="1800" dirty="0" smtClean="0"/>
              <a:t>Group </a:t>
            </a:r>
            <a:r>
              <a:rPr lang="en-US" sz="1800" dirty="0"/>
              <a:t>outings</a:t>
            </a:r>
          </a:p>
          <a:p>
            <a:r>
              <a:rPr lang="en-US" sz="2000" dirty="0"/>
              <a:t>Professional – work/life balance, take time off</a:t>
            </a:r>
          </a:p>
          <a:p>
            <a:pPr lvl="1"/>
            <a:r>
              <a:rPr lang="en-US" sz="1800" dirty="0" smtClean="0"/>
              <a:t>Stop </a:t>
            </a:r>
            <a:r>
              <a:rPr lang="en-US" sz="1800" dirty="0"/>
              <a:t>overextending</a:t>
            </a:r>
          </a:p>
          <a:p>
            <a:pPr lvl="1"/>
            <a:r>
              <a:rPr lang="en-US" sz="1800" dirty="0"/>
              <a:t>Establish work/life boundaries</a:t>
            </a:r>
          </a:p>
          <a:p>
            <a:pPr lvl="1"/>
            <a:r>
              <a:rPr lang="en-US" sz="1800" dirty="0"/>
              <a:t>Prioritize the things that make you </a:t>
            </a:r>
            <a:r>
              <a:rPr lang="en-US" sz="1800" dirty="0" smtClean="0"/>
              <a:t>happy</a:t>
            </a:r>
            <a:endParaRPr lang="en-US" sz="1800" dirty="0"/>
          </a:p>
        </p:txBody>
      </p:sp>
    </p:spTree>
    <p:extLst>
      <p:ext uri="{BB962C8B-B14F-4D97-AF65-F5344CB8AC3E}">
        <p14:creationId xmlns:p14="http://schemas.microsoft.com/office/powerpoint/2010/main" val="1344284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Areas of </a:t>
            </a:r>
            <a:r>
              <a:rPr lang="en-US" dirty="0" smtClean="0"/>
              <a:t>Self-Care</a:t>
            </a:r>
            <a:endParaRPr lang="en-US" dirty="0"/>
          </a:p>
        </p:txBody>
      </p:sp>
      <p:sp>
        <p:nvSpPr>
          <p:cNvPr id="3" name="Content Placeholder 2"/>
          <p:cNvSpPr>
            <a:spLocks noGrp="1"/>
          </p:cNvSpPr>
          <p:nvPr>
            <p:ph idx="1"/>
          </p:nvPr>
        </p:nvSpPr>
        <p:spPr>
          <a:xfrm>
            <a:off x="2231136" y="2473288"/>
            <a:ext cx="7729728" cy="3952226"/>
          </a:xfrm>
        </p:spPr>
        <p:txBody>
          <a:bodyPr>
            <a:normAutofit fontScale="85000" lnSpcReduction="10000"/>
          </a:bodyPr>
          <a:lstStyle/>
          <a:p>
            <a:r>
              <a:rPr lang="en-US" sz="3500" dirty="0" smtClean="0"/>
              <a:t>Environmental </a:t>
            </a:r>
            <a:r>
              <a:rPr lang="en-US" sz="3500" dirty="0"/>
              <a:t>– organized, relaxing, clutter free, comfortable, conductive for productivity</a:t>
            </a:r>
          </a:p>
          <a:p>
            <a:pPr lvl="1"/>
            <a:r>
              <a:rPr lang="en-US" sz="3000" dirty="0" smtClean="0"/>
              <a:t>Decluttering </a:t>
            </a:r>
            <a:r>
              <a:rPr lang="en-US" sz="3000" dirty="0"/>
              <a:t>living spaces has been associated with helping improve mental well-being</a:t>
            </a:r>
          </a:p>
          <a:p>
            <a:r>
              <a:rPr lang="en-US" sz="3500" dirty="0"/>
              <a:t>Spiritual – doesn’t have to be religion</a:t>
            </a:r>
          </a:p>
          <a:p>
            <a:pPr lvl="1"/>
            <a:r>
              <a:rPr lang="en-US" sz="3000" dirty="0" smtClean="0"/>
              <a:t>Volunteer </a:t>
            </a:r>
            <a:endParaRPr lang="en-US" sz="3000" dirty="0"/>
          </a:p>
          <a:p>
            <a:r>
              <a:rPr lang="en-US" sz="3500" dirty="0"/>
              <a:t>Financial – planning, conquer bad money </a:t>
            </a:r>
            <a:r>
              <a:rPr lang="en-US" sz="3500" dirty="0" smtClean="0"/>
              <a:t>habits</a:t>
            </a:r>
            <a:endParaRPr lang="en-US" sz="3500" dirty="0"/>
          </a:p>
        </p:txBody>
      </p:sp>
    </p:spTree>
    <p:extLst>
      <p:ext uri="{BB962C8B-B14F-4D97-AF65-F5344CB8AC3E}">
        <p14:creationId xmlns:p14="http://schemas.microsoft.com/office/powerpoint/2010/main" val="2116598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a:t>
            </a:r>
            <a:r>
              <a:rPr lang="en-US" dirty="0" smtClean="0"/>
              <a:t>Management</a:t>
            </a:r>
            <a:endParaRPr lang="en-US" dirty="0"/>
          </a:p>
        </p:txBody>
      </p:sp>
      <p:sp>
        <p:nvSpPr>
          <p:cNvPr id="3" name="Content Placeholder 2"/>
          <p:cNvSpPr>
            <a:spLocks noGrp="1"/>
          </p:cNvSpPr>
          <p:nvPr>
            <p:ph idx="1"/>
          </p:nvPr>
        </p:nvSpPr>
        <p:spPr>
          <a:xfrm>
            <a:off x="2231136" y="2638044"/>
            <a:ext cx="7729728" cy="4219956"/>
          </a:xfrm>
        </p:spPr>
        <p:txBody>
          <a:bodyPr>
            <a:noAutofit/>
          </a:bodyPr>
          <a:lstStyle/>
          <a:p>
            <a:r>
              <a:rPr lang="en-US" sz="2000" dirty="0"/>
              <a:t>Lack of time management leads to stress and frustration. </a:t>
            </a:r>
            <a:r>
              <a:rPr lang="en-US" sz="2000" dirty="0" smtClean="0"/>
              <a:t>Medical lab </a:t>
            </a:r>
            <a:r>
              <a:rPr lang="en-US" sz="2000" dirty="0"/>
              <a:t>professionals can:</a:t>
            </a:r>
          </a:p>
          <a:p>
            <a:r>
              <a:rPr lang="en-US" sz="2000" dirty="0"/>
              <a:t>Make a schedule</a:t>
            </a:r>
          </a:p>
          <a:p>
            <a:r>
              <a:rPr lang="en-US" sz="2000" dirty="0"/>
              <a:t>Plan self-care breaks</a:t>
            </a:r>
          </a:p>
          <a:p>
            <a:r>
              <a:rPr lang="en-US" sz="2000" dirty="0"/>
              <a:t>Delegate</a:t>
            </a:r>
          </a:p>
          <a:p>
            <a:r>
              <a:rPr lang="en-US" sz="2000" dirty="0"/>
              <a:t>Take a lunch</a:t>
            </a:r>
          </a:p>
          <a:p>
            <a:r>
              <a:rPr lang="en-US" sz="2000" dirty="0"/>
              <a:t>Bathroom breaks</a:t>
            </a:r>
          </a:p>
          <a:p>
            <a:r>
              <a:rPr lang="en-US" sz="2000" dirty="0"/>
              <a:t>Make a to-do list</a:t>
            </a:r>
          </a:p>
          <a:p>
            <a:r>
              <a:rPr lang="en-US" sz="2000" dirty="0"/>
              <a:t>Ask for </a:t>
            </a:r>
            <a:r>
              <a:rPr lang="en-US" sz="2000" dirty="0" smtClean="0"/>
              <a:t>help</a:t>
            </a:r>
            <a:endParaRPr lang="en-US" sz="2000" dirty="0"/>
          </a:p>
        </p:txBody>
      </p:sp>
    </p:spTree>
    <p:extLst>
      <p:ext uri="{BB962C8B-B14F-4D97-AF65-F5344CB8AC3E}">
        <p14:creationId xmlns:p14="http://schemas.microsoft.com/office/powerpoint/2010/main" val="3781484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Delegation</a:t>
            </a:r>
            <a:endParaRPr lang="en-US" dirty="0"/>
          </a:p>
        </p:txBody>
      </p:sp>
      <p:sp>
        <p:nvSpPr>
          <p:cNvPr id="3" name="Content Placeholder 2"/>
          <p:cNvSpPr>
            <a:spLocks noGrp="1"/>
          </p:cNvSpPr>
          <p:nvPr>
            <p:ph idx="1"/>
          </p:nvPr>
        </p:nvSpPr>
        <p:spPr/>
        <p:txBody>
          <a:bodyPr>
            <a:normAutofit/>
          </a:bodyPr>
          <a:lstStyle/>
          <a:p>
            <a:r>
              <a:rPr lang="en-US" sz="3200" dirty="0"/>
              <a:t>Right task</a:t>
            </a:r>
          </a:p>
          <a:p>
            <a:r>
              <a:rPr lang="en-US" sz="3200" dirty="0"/>
              <a:t>Right circumstance</a:t>
            </a:r>
          </a:p>
          <a:p>
            <a:r>
              <a:rPr lang="en-US" sz="3200" dirty="0"/>
              <a:t>Right person</a:t>
            </a:r>
          </a:p>
          <a:p>
            <a:r>
              <a:rPr lang="en-US" sz="3200" dirty="0"/>
              <a:t>Right supervision</a:t>
            </a:r>
          </a:p>
          <a:p>
            <a:r>
              <a:rPr lang="en-US" sz="3200" dirty="0"/>
              <a:t>Right communication</a:t>
            </a:r>
          </a:p>
        </p:txBody>
      </p:sp>
    </p:spTree>
    <p:extLst>
      <p:ext uri="{BB962C8B-B14F-4D97-AF65-F5344CB8AC3E}">
        <p14:creationId xmlns:p14="http://schemas.microsoft.com/office/powerpoint/2010/main" val="2237218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When the body feels too much stress for a long time – it will begin to shut down</a:t>
            </a:r>
          </a:p>
        </p:txBody>
      </p:sp>
      <p:sp>
        <p:nvSpPr>
          <p:cNvPr id="3" name="Content Placeholder 2"/>
          <p:cNvSpPr>
            <a:spLocks noGrp="1"/>
          </p:cNvSpPr>
          <p:nvPr>
            <p:ph idx="1"/>
          </p:nvPr>
        </p:nvSpPr>
        <p:spPr>
          <a:xfrm>
            <a:off x="2231136" y="2638044"/>
            <a:ext cx="7729728" cy="3639188"/>
          </a:xfrm>
        </p:spPr>
        <p:txBody>
          <a:bodyPr>
            <a:noAutofit/>
          </a:bodyPr>
          <a:lstStyle/>
          <a:p>
            <a:r>
              <a:rPr lang="en-US" sz="2800" dirty="0"/>
              <a:t>Cardiovascular system –cardiac disorders, hypertension, myocardial infarction, heart failure, stroke</a:t>
            </a:r>
          </a:p>
          <a:p>
            <a:r>
              <a:rPr lang="en-US" sz="2800" dirty="0"/>
              <a:t>Immune system – Cortisol decreases chances of fighting off germs</a:t>
            </a:r>
          </a:p>
          <a:p>
            <a:r>
              <a:rPr lang="en-US" sz="2800" dirty="0"/>
              <a:t>Genitourinary system – bladder dysfunction, incontinence, UTI, pelvic pain, overactive </a:t>
            </a:r>
            <a:r>
              <a:rPr lang="en-US" sz="2800" dirty="0" smtClean="0"/>
              <a:t>bladder</a:t>
            </a:r>
            <a:endParaRPr lang="en-US" sz="2800" dirty="0"/>
          </a:p>
        </p:txBody>
      </p:sp>
    </p:spTree>
    <p:extLst>
      <p:ext uri="{BB962C8B-B14F-4D97-AF65-F5344CB8AC3E}">
        <p14:creationId xmlns:p14="http://schemas.microsoft.com/office/powerpoint/2010/main" val="613116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When the body feels too much stress for a long time – it will begin to shut down</a:t>
            </a:r>
          </a:p>
        </p:txBody>
      </p:sp>
      <p:sp>
        <p:nvSpPr>
          <p:cNvPr id="3" name="Content Placeholder 2"/>
          <p:cNvSpPr>
            <a:spLocks noGrp="1"/>
          </p:cNvSpPr>
          <p:nvPr>
            <p:ph idx="1"/>
          </p:nvPr>
        </p:nvSpPr>
        <p:spPr/>
        <p:txBody>
          <a:bodyPr>
            <a:noAutofit/>
          </a:bodyPr>
          <a:lstStyle/>
          <a:p>
            <a:r>
              <a:rPr lang="en-US" sz="3200" dirty="0" smtClean="0"/>
              <a:t>Neurological </a:t>
            </a:r>
            <a:r>
              <a:rPr lang="en-US" sz="3200" dirty="0"/>
              <a:t>system – stress hormones released – heart rate, blood pressure – heart attack, stroke</a:t>
            </a:r>
          </a:p>
          <a:p>
            <a:r>
              <a:rPr lang="en-US" sz="3200" dirty="0"/>
              <a:t>Gastrointestinal system – muscle spasms, IBS, constipation, diarrhea, gastroesophageal </a:t>
            </a:r>
            <a:r>
              <a:rPr lang="en-US" sz="3200" dirty="0" smtClean="0"/>
              <a:t>reflux</a:t>
            </a:r>
            <a:endParaRPr lang="en-US" sz="3200" dirty="0"/>
          </a:p>
        </p:txBody>
      </p:sp>
    </p:spTree>
    <p:extLst>
      <p:ext uri="{BB962C8B-B14F-4D97-AF65-F5344CB8AC3E}">
        <p14:creationId xmlns:p14="http://schemas.microsoft.com/office/powerpoint/2010/main" val="2962329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Workplace </a:t>
            </a:r>
            <a:r>
              <a:rPr lang="en-US" dirty="0" smtClean="0"/>
              <a:t>hazards</a:t>
            </a:r>
            <a:endParaRPr lang="en-US" dirty="0"/>
          </a:p>
        </p:txBody>
      </p:sp>
      <p:sp>
        <p:nvSpPr>
          <p:cNvPr id="3" name="Content Placeholder 2"/>
          <p:cNvSpPr>
            <a:spLocks noGrp="1"/>
          </p:cNvSpPr>
          <p:nvPr>
            <p:ph idx="1"/>
          </p:nvPr>
        </p:nvSpPr>
        <p:spPr>
          <a:xfrm>
            <a:off x="2231136" y="2638044"/>
            <a:ext cx="7729728" cy="3532097"/>
          </a:xfrm>
        </p:spPr>
        <p:txBody>
          <a:bodyPr>
            <a:noAutofit/>
          </a:bodyPr>
          <a:lstStyle/>
          <a:p>
            <a:r>
              <a:rPr lang="en-US" sz="2800" dirty="0"/>
              <a:t>Work related injury – physically demanding</a:t>
            </a:r>
          </a:p>
          <a:p>
            <a:r>
              <a:rPr lang="en-US" sz="2800" dirty="0"/>
              <a:t>Infectious disease – exposure to infectious diseases can cause stress</a:t>
            </a:r>
          </a:p>
          <a:p>
            <a:r>
              <a:rPr lang="en-US" sz="2800" dirty="0"/>
              <a:t>Burnout – because of fast paced complex work environments, physical demands, staffing problems – leads to poor patient outcomes, poor work performance, fatigue</a:t>
            </a:r>
          </a:p>
        </p:txBody>
      </p:sp>
    </p:spTree>
    <p:extLst>
      <p:ext uri="{BB962C8B-B14F-4D97-AF65-F5344CB8AC3E}">
        <p14:creationId xmlns:p14="http://schemas.microsoft.com/office/powerpoint/2010/main" val="764498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Negative </a:t>
            </a:r>
            <a:r>
              <a:rPr lang="en-US" dirty="0"/>
              <a:t>Coping Mechanisms</a:t>
            </a:r>
          </a:p>
        </p:txBody>
      </p:sp>
      <p:sp>
        <p:nvSpPr>
          <p:cNvPr id="3" name="Content Placeholder 2"/>
          <p:cNvSpPr>
            <a:spLocks noGrp="1"/>
          </p:cNvSpPr>
          <p:nvPr>
            <p:ph idx="1"/>
          </p:nvPr>
        </p:nvSpPr>
        <p:spPr/>
        <p:txBody>
          <a:bodyPr/>
          <a:lstStyle/>
          <a:p>
            <a:r>
              <a:rPr lang="en-US" sz="3600" dirty="0"/>
              <a:t>Skipping meals</a:t>
            </a:r>
          </a:p>
          <a:p>
            <a:r>
              <a:rPr lang="en-US" sz="3600" dirty="0"/>
              <a:t>Working too many hours</a:t>
            </a:r>
          </a:p>
          <a:p>
            <a:r>
              <a:rPr lang="en-US" sz="3600" dirty="0"/>
              <a:t>Working when injured</a:t>
            </a:r>
          </a:p>
          <a:p>
            <a:r>
              <a:rPr lang="en-US" sz="3600" dirty="0"/>
              <a:t>Substance abuse</a:t>
            </a:r>
          </a:p>
          <a:p>
            <a:endParaRPr lang="en-US" dirty="0"/>
          </a:p>
        </p:txBody>
      </p:sp>
    </p:spTree>
    <p:extLst>
      <p:ext uri="{BB962C8B-B14F-4D97-AF65-F5344CB8AC3E}">
        <p14:creationId xmlns:p14="http://schemas.microsoft.com/office/powerpoint/2010/main" val="1645722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Barriers to </a:t>
            </a:r>
            <a:r>
              <a:rPr lang="en-US" dirty="0" smtClean="0"/>
              <a:t>Self-Care</a:t>
            </a:r>
            <a:endParaRPr lang="en-US" dirty="0"/>
          </a:p>
        </p:txBody>
      </p:sp>
      <p:sp>
        <p:nvSpPr>
          <p:cNvPr id="3" name="Content Placeholder 2"/>
          <p:cNvSpPr>
            <a:spLocks noGrp="1"/>
          </p:cNvSpPr>
          <p:nvPr>
            <p:ph idx="1"/>
          </p:nvPr>
        </p:nvSpPr>
        <p:spPr>
          <a:xfrm>
            <a:off x="2231136" y="2306596"/>
            <a:ext cx="7729728" cy="4201296"/>
          </a:xfrm>
        </p:spPr>
        <p:txBody>
          <a:bodyPr>
            <a:normAutofit/>
          </a:bodyPr>
          <a:lstStyle/>
          <a:p>
            <a:r>
              <a:rPr lang="en-US" sz="2800" dirty="0"/>
              <a:t>Extrinsic Barriers - Interpersonal influences</a:t>
            </a:r>
          </a:p>
          <a:p>
            <a:pPr lvl="1"/>
            <a:r>
              <a:rPr lang="en-US" sz="2400" dirty="0"/>
              <a:t>Lack of resources</a:t>
            </a:r>
          </a:p>
          <a:p>
            <a:pPr lvl="1"/>
            <a:r>
              <a:rPr lang="en-US" sz="2400" dirty="0"/>
              <a:t>Time</a:t>
            </a:r>
          </a:p>
          <a:p>
            <a:pPr lvl="1"/>
            <a:r>
              <a:rPr lang="en-US" sz="2400" dirty="0"/>
              <a:t>Lack of coworker / employer support</a:t>
            </a:r>
          </a:p>
          <a:p>
            <a:pPr lvl="1"/>
            <a:r>
              <a:rPr lang="en-US" sz="2400" dirty="0"/>
              <a:t>Shift work</a:t>
            </a:r>
          </a:p>
          <a:p>
            <a:pPr lvl="1"/>
            <a:r>
              <a:rPr lang="en-US" sz="2400" dirty="0"/>
              <a:t>Demands outside of the work place – child/dependent </a:t>
            </a:r>
            <a:r>
              <a:rPr lang="en-US" sz="2400" dirty="0" smtClean="0"/>
              <a:t>care, </a:t>
            </a:r>
            <a:r>
              <a:rPr lang="en-US" sz="2400" dirty="0"/>
              <a:t>natural disasters, pandemics, </a:t>
            </a:r>
            <a:r>
              <a:rPr lang="en-US" sz="2400" dirty="0" smtClean="0"/>
              <a:t>trauma</a:t>
            </a:r>
            <a:endParaRPr lang="en-US" sz="2400" dirty="0"/>
          </a:p>
          <a:p>
            <a:pPr lvl="1"/>
            <a:r>
              <a:rPr lang="en-US" sz="2400" dirty="0"/>
              <a:t>Lack of knowledge related to a need for self-care</a:t>
            </a:r>
          </a:p>
          <a:p>
            <a:endParaRPr lang="en-US" dirty="0"/>
          </a:p>
        </p:txBody>
      </p:sp>
    </p:spTree>
    <p:extLst>
      <p:ext uri="{BB962C8B-B14F-4D97-AF65-F5344CB8AC3E}">
        <p14:creationId xmlns:p14="http://schemas.microsoft.com/office/powerpoint/2010/main" val="631617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Barriers to Self-Care</a:t>
            </a:r>
          </a:p>
        </p:txBody>
      </p:sp>
      <p:sp>
        <p:nvSpPr>
          <p:cNvPr id="3" name="Content Placeholder 2"/>
          <p:cNvSpPr>
            <a:spLocks noGrp="1"/>
          </p:cNvSpPr>
          <p:nvPr>
            <p:ph idx="1"/>
          </p:nvPr>
        </p:nvSpPr>
        <p:spPr/>
        <p:txBody>
          <a:bodyPr>
            <a:normAutofit lnSpcReduction="10000"/>
          </a:bodyPr>
          <a:lstStyle/>
          <a:p>
            <a:r>
              <a:rPr lang="en-US" sz="3200" dirty="0"/>
              <a:t>Intrinsic Barriers – internal factors</a:t>
            </a:r>
          </a:p>
          <a:p>
            <a:pPr lvl="1"/>
            <a:r>
              <a:rPr lang="en-US" sz="2800" dirty="0"/>
              <a:t>Age</a:t>
            </a:r>
          </a:p>
          <a:p>
            <a:pPr lvl="1"/>
            <a:r>
              <a:rPr lang="en-US" sz="2800" dirty="0"/>
              <a:t>Gender</a:t>
            </a:r>
          </a:p>
          <a:p>
            <a:pPr lvl="1"/>
            <a:r>
              <a:rPr lang="en-US" sz="2800" dirty="0"/>
              <a:t>Fatigue</a:t>
            </a:r>
          </a:p>
          <a:p>
            <a:pPr lvl="1"/>
            <a:r>
              <a:rPr lang="en-US" sz="2800" dirty="0"/>
              <a:t>Anxiety</a:t>
            </a:r>
          </a:p>
          <a:p>
            <a:pPr lvl="1"/>
            <a:r>
              <a:rPr lang="en-US" sz="2800" dirty="0"/>
              <a:t>Depression</a:t>
            </a:r>
          </a:p>
          <a:p>
            <a:endParaRPr lang="en-US" dirty="0"/>
          </a:p>
        </p:txBody>
      </p:sp>
    </p:spTree>
    <p:extLst>
      <p:ext uri="{BB962C8B-B14F-4D97-AF65-F5344CB8AC3E}">
        <p14:creationId xmlns:p14="http://schemas.microsoft.com/office/powerpoint/2010/main" val="2385266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marL="342900" indent="-342900">
              <a:buFont typeface="+mj-lt"/>
              <a:buAutoNum type="arabicPeriod"/>
            </a:pPr>
            <a:r>
              <a:rPr lang="en-US" dirty="0" smtClean="0"/>
              <a:t>Identify and assess the stress </a:t>
            </a:r>
            <a:r>
              <a:rPr lang="en-US" dirty="0"/>
              <a:t>in your laboratory.</a:t>
            </a:r>
          </a:p>
          <a:p>
            <a:pPr marL="342900" indent="-342900">
              <a:buFont typeface="+mj-lt"/>
              <a:buAutoNum type="arabicPeriod"/>
            </a:pPr>
            <a:r>
              <a:rPr lang="en-US" dirty="0" smtClean="0"/>
              <a:t>Ways to reduce stress in your laboratory.</a:t>
            </a:r>
          </a:p>
          <a:p>
            <a:pPr marL="342900" indent="-342900">
              <a:buFont typeface="+mj-lt"/>
              <a:buAutoNum type="arabicPeriod"/>
            </a:pPr>
            <a:r>
              <a:rPr lang="en-US" dirty="0" smtClean="0"/>
              <a:t>Identify </a:t>
            </a:r>
            <a:r>
              <a:rPr lang="en-US" dirty="0"/>
              <a:t>examples of stress coping mechanisms for laboratory personnel.</a:t>
            </a:r>
          </a:p>
          <a:p>
            <a:pPr marL="342900" indent="-342900">
              <a:buFont typeface="+mj-lt"/>
              <a:buAutoNum type="arabicPeriod"/>
            </a:pPr>
            <a:r>
              <a:rPr lang="en-US" dirty="0"/>
              <a:t>Utilize mindfulness tools to improve mental health. </a:t>
            </a:r>
          </a:p>
        </p:txBody>
      </p:sp>
    </p:spTree>
    <p:extLst>
      <p:ext uri="{BB962C8B-B14F-4D97-AF65-F5344CB8AC3E}">
        <p14:creationId xmlns:p14="http://schemas.microsoft.com/office/powerpoint/2010/main" val="6574348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Burnout Symptoms</a:t>
            </a:r>
          </a:p>
        </p:txBody>
      </p:sp>
      <p:sp>
        <p:nvSpPr>
          <p:cNvPr id="3" name="Content Placeholder 2"/>
          <p:cNvSpPr>
            <a:spLocks noGrp="1"/>
          </p:cNvSpPr>
          <p:nvPr>
            <p:ph idx="1"/>
          </p:nvPr>
        </p:nvSpPr>
        <p:spPr>
          <a:xfrm>
            <a:off x="2231136" y="2298357"/>
            <a:ext cx="7729728" cy="4349577"/>
          </a:xfrm>
        </p:spPr>
        <p:txBody>
          <a:bodyPr>
            <a:noAutofit/>
          </a:bodyPr>
          <a:lstStyle/>
          <a:p>
            <a:r>
              <a:rPr lang="en-US" sz="2000" dirty="0"/>
              <a:t>Frustration</a:t>
            </a:r>
          </a:p>
          <a:p>
            <a:r>
              <a:rPr lang="en-US" sz="2000" dirty="0"/>
              <a:t>Feeling unappreciated</a:t>
            </a:r>
          </a:p>
          <a:p>
            <a:r>
              <a:rPr lang="en-US" sz="2000" dirty="0"/>
              <a:t>Sadness</a:t>
            </a:r>
          </a:p>
          <a:p>
            <a:r>
              <a:rPr lang="en-US" sz="2000" dirty="0"/>
              <a:t>Apathy</a:t>
            </a:r>
          </a:p>
          <a:p>
            <a:r>
              <a:rPr lang="en-US" sz="2000" dirty="0"/>
              <a:t>Poor self-care</a:t>
            </a:r>
          </a:p>
          <a:p>
            <a:r>
              <a:rPr lang="en-US" sz="2000" dirty="0"/>
              <a:t>Lack of motivation</a:t>
            </a:r>
          </a:p>
          <a:p>
            <a:r>
              <a:rPr lang="en-US" sz="2000" dirty="0"/>
              <a:t>Exhaustion</a:t>
            </a:r>
          </a:p>
          <a:p>
            <a:r>
              <a:rPr lang="en-US" sz="2000" dirty="0"/>
              <a:t>Poor hygiene</a:t>
            </a:r>
          </a:p>
          <a:p>
            <a:r>
              <a:rPr lang="en-US" sz="2000" dirty="0"/>
              <a:t>Overwhelmed feeling</a:t>
            </a:r>
          </a:p>
          <a:p>
            <a:r>
              <a:rPr lang="en-US" sz="2000" dirty="0"/>
              <a:t>Lack of </a:t>
            </a:r>
            <a:r>
              <a:rPr lang="en-US" sz="2000" dirty="0" smtClean="0"/>
              <a:t>focus</a:t>
            </a:r>
            <a:endParaRPr lang="en-US" sz="2000" dirty="0"/>
          </a:p>
        </p:txBody>
      </p:sp>
    </p:spTree>
    <p:extLst>
      <p:ext uri="{BB962C8B-B14F-4D97-AF65-F5344CB8AC3E}">
        <p14:creationId xmlns:p14="http://schemas.microsoft.com/office/powerpoint/2010/main" val="2580004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to Fight Burnout</a:t>
            </a:r>
          </a:p>
        </p:txBody>
      </p:sp>
      <p:sp>
        <p:nvSpPr>
          <p:cNvPr id="3" name="Content Placeholder 2"/>
          <p:cNvSpPr>
            <a:spLocks noGrp="1"/>
          </p:cNvSpPr>
          <p:nvPr>
            <p:ph idx="1"/>
          </p:nvPr>
        </p:nvSpPr>
        <p:spPr>
          <a:xfrm>
            <a:off x="2231136" y="2397212"/>
            <a:ext cx="7729728" cy="3921210"/>
          </a:xfrm>
        </p:spPr>
        <p:txBody>
          <a:bodyPr>
            <a:noAutofit/>
          </a:bodyPr>
          <a:lstStyle/>
          <a:p>
            <a:r>
              <a:rPr lang="en-US" sz="2000" dirty="0"/>
              <a:t>Breathing</a:t>
            </a:r>
          </a:p>
          <a:p>
            <a:r>
              <a:rPr lang="en-US" sz="2000" dirty="0"/>
              <a:t>Identify stressors</a:t>
            </a:r>
          </a:p>
          <a:p>
            <a:r>
              <a:rPr lang="en-US" sz="2000" dirty="0"/>
              <a:t>Boundaries</a:t>
            </a:r>
          </a:p>
          <a:p>
            <a:r>
              <a:rPr lang="en-US" sz="2000" dirty="0"/>
              <a:t>Learn to say no</a:t>
            </a:r>
          </a:p>
          <a:p>
            <a:r>
              <a:rPr lang="en-US" sz="2000" dirty="0"/>
              <a:t>Delegate</a:t>
            </a:r>
          </a:p>
          <a:p>
            <a:r>
              <a:rPr lang="en-US" sz="2000" dirty="0"/>
              <a:t>Schedule quiet time</a:t>
            </a:r>
          </a:p>
          <a:p>
            <a:r>
              <a:rPr lang="en-US" sz="2000" dirty="0"/>
              <a:t>Healthy activities – sleep, exercise, fresh air, healthy foods</a:t>
            </a:r>
          </a:p>
          <a:p>
            <a:r>
              <a:rPr lang="en-US" sz="2000" dirty="0"/>
              <a:t>Practice gratitude</a:t>
            </a:r>
          </a:p>
          <a:p>
            <a:r>
              <a:rPr lang="en-US" sz="2000" dirty="0"/>
              <a:t>Find </a:t>
            </a:r>
            <a:r>
              <a:rPr lang="en-US" sz="2000" dirty="0" smtClean="0"/>
              <a:t>Support</a:t>
            </a:r>
            <a:endParaRPr lang="en-US" sz="2000" dirty="0"/>
          </a:p>
        </p:txBody>
      </p:sp>
    </p:spTree>
    <p:extLst>
      <p:ext uri="{BB962C8B-B14F-4D97-AF65-F5344CB8AC3E}">
        <p14:creationId xmlns:p14="http://schemas.microsoft.com/office/powerpoint/2010/main" val="1323408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Practicing Self-Care – Promoting Healthy </a:t>
            </a:r>
            <a:r>
              <a:rPr lang="en-US" dirty="0" smtClean="0"/>
              <a:t>Behaviors</a:t>
            </a:r>
            <a:endParaRPr lang="en-US" dirty="0"/>
          </a:p>
        </p:txBody>
      </p:sp>
      <p:sp>
        <p:nvSpPr>
          <p:cNvPr id="3" name="Content Placeholder 2"/>
          <p:cNvSpPr>
            <a:spLocks noGrp="1"/>
          </p:cNvSpPr>
          <p:nvPr>
            <p:ph idx="1"/>
          </p:nvPr>
        </p:nvSpPr>
        <p:spPr>
          <a:xfrm>
            <a:off x="2231136" y="2372498"/>
            <a:ext cx="7729728" cy="3929448"/>
          </a:xfrm>
        </p:spPr>
        <p:txBody>
          <a:bodyPr>
            <a:normAutofit/>
          </a:bodyPr>
          <a:lstStyle/>
          <a:p>
            <a:r>
              <a:rPr lang="en-US" sz="2800" dirty="0"/>
              <a:t>Physical – exercise, sleep, hydration, diet</a:t>
            </a:r>
          </a:p>
          <a:p>
            <a:r>
              <a:rPr lang="en-US" sz="2800" dirty="0"/>
              <a:t>Mental/Emotional – gratitude, self-reflection, stress management, express emotions, emotional outlets</a:t>
            </a:r>
          </a:p>
          <a:p>
            <a:r>
              <a:rPr lang="en-US" sz="2800" dirty="0"/>
              <a:t>Social – events, family time, social gatherings, relationships, clubs, organizations, support, hobbies</a:t>
            </a:r>
          </a:p>
          <a:p>
            <a:r>
              <a:rPr lang="en-US" sz="2800" dirty="0"/>
              <a:t>Spiritual – An individual’s essence as a person – mindfulness, meditation, volunteer work, </a:t>
            </a:r>
            <a:r>
              <a:rPr lang="en-US" sz="2800" dirty="0" smtClean="0"/>
              <a:t>faith</a:t>
            </a:r>
            <a:endParaRPr lang="en-US" sz="2800" dirty="0"/>
          </a:p>
        </p:txBody>
      </p:sp>
    </p:spTree>
    <p:extLst>
      <p:ext uri="{BB962C8B-B14F-4D97-AF65-F5344CB8AC3E}">
        <p14:creationId xmlns:p14="http://schemas.microsoft.com/office/powerpoint/2010/main" val="433224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Plan – How To </a:t>
            </a:r>
            <a:r>
              <a:rPr lang="en-US" dirty="0" smtClean="0"/>
              <a:t>Guide</a:t>
            </a:r>
            <a:endParaRPr lang="en-US" dirty="0"/>
          </a:p>
        </p:txBody>
      </p:sp>
      <p:sp>
        <p:nvSpPr>
          <p:cNvPr id="3" name="Content Placeholder 2"/>
          <p:cNvSpPr>
            <a:spLocks noGrp="1"/>
          </p:cNvSpPr>
          <p:nvPr>
            <p:ph idx="1"/>
          </p:nvPr>
        </p:nvSpPr>
        <p:spPr/>
        <p:txBody>
          <a:bodyPr>
            <a:normAutofit/>
          </a:bodyPr>
          <a:lstStyle/>
          <a:p>
            <a:r>
              <a:rPr lang="en-US" sz="2800" dirty="0"/>
              <a:t>Create a routine – breaks, lunch</a:t>
            </a:r>
          </a:p>
          <a:p>
            <a:r>
              <a:rPr lang="en-US" sz="2800" dirty="0"/>
              <a:t>Set boundaries – say no if it’s too much</a:t>
            </a:r>
          </a:p>
          <a:p>
            <a:r>
              <a:rPr lang="en-US" sz="2800" dirty="0"/>
              <a:t>Reward yourself</a:t>
            </a:r>
          </a:p>
          <a:p>
            <a:r>
              <a:rPr lang="en-US" sz="2800" dirty="0"/>
              <a:t>Participate in activities</a:t>
            </a:r>
          </a:p>
          <a:p>
            <a:r>
              <a:rPr lang="en-US" sz="2800" dirty="0"/>
              <a:t>Develop </a:t>
            </a:r>
            <a:r>
              <a:rPr lang="en-US" sz="2800" dirty="0" smtClean="0"/>
              <a:t>hobbies</a:t>
            </a:r>
            <a:endParaRPr lang="en-US" sz="2800" dirty="0"/>
          </a:p>
        </p:txBody>
      </p:sp>
    </p:spTree>
    <p:extLst>
      <p:ext uri="{BB962C8B-B14F-4D97-AF65-F5344CB8AC3E}">
        <p14:creationId xmlns:p14="http://schemas.microsoft.com/office/powerpoint/2010/main" val="1909516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a:t>
            </a:r>
            <a:r>
              <a:rPr lang="en-US" dirty="0" smtClean="0"/>
              <a:t>Self-Care</a:t>
            </a:r>
            <a:endParaRPr lang="en-US" dirty="0"/>
          </a:p>
        </p:txBody>
      </p:sp>
      <p:sp>
        <p:nvSpPr>
          <p:cNvPr id="3" name="Content Placeholder 2"/>
          <p:cNvSpPr>
            <a:spLocks noGrp="1"/>
          </p:cNvSpPr>
          <p:nvPr>
            <p:ph idx="1"/>
          </p:nvPr>
        </p:nvSpPr>
        <p:spPr>
          <a:xfrm>
            <a:off x="2231136" y="2339546"/>
            <a:ext cx="7729728" cy="4053016"/>
          </a:xfrm>
        </p:spPr>
        <p:txBody>
          <a:bodyPr>
            <a:noAutofit/>
          </a:bodyPr>
          <a:lstStyle/>
          <a:p>
            <a:r>
              <a:rPr lang="en-US" sz="2400" dirty="0"/>
              <a:t>Stress is under better control</a:t>
            </a:r>
          </a:p>
          <a:p>
            <a:r>
              <a:rPr lang="en-US" sz="2400" dirty="0"/>
              <a:t>Minimize errors or adverse events – patient safety</a:t>
            </a:r>
          </a:p>
          <a:p>
            <a:r>
              <a:rPr lang="en-US" sz="2400" dirty="0"/>
              <a:t>Higher quality of care for patients</a:t>
            </a:r>
          </a:p>
          <a:p>
            <a:r>
              <a:rPr lang="en-US" sz="2400" dirty="0"/>
              <a:t>Decreased depression</a:t>
            </a:r>
          </a:p>
          <a:p>
            <a:r>
              <a:rPr lang="en-US" sz="2400" dirty="0"/>
              <a:t>More energy</a:t>
            </a:r>
          </a:p>
          <a:p>
            <a:r>
              <a:rPr lang="en-US" sz="2400" dirty="0"/>
              <a:t>Better sleep quality</a:t>
            </a:r>
          </a:p>
          <a:p>
            <a:r>
              <a:rPr lang="en-US" sz="2400" dirty="0"/>
              <a:t>Decreased risk off health problems</a:t>
            </a:r>
          </a:p>
          <a:p>
            <a:r>
              <a:rPr lang="en-US" sz="2400" dirty="0"/>
              <a:t>Increased learning and brain function</a:t>
            </a:r>
          </a:p>
          <a:p>
            <a:r>
              <a:rPr lang="en-US" sz="2400" dirty="0"/>
              <a:t>Improved immune </a:t>
            </a:r>
            <a:r>
              <a:rPr lang="en-US" sz="2400" dirty="0" smtClean="0"/>
              <a:t>system</a:t>
            </a:r>
            <a:endParaRPr lang="en-US" sz="2400" dirty="0"/>
          </a:p>
        </p:txBody>
      </p:sp>
    </p:spTree>
    <p:extLst>
      <p:ext uri="{BB962C8B-B14F-4D97-AF65-F5344CB8AC3E}">
        <p14:creationId xmlns:p14="http://schemas.microsoft.com/office/powerpoint/2010/main" val="153104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Self-care </a:t>
            </a:r>
            <a:r>
              <a:rPr lang="en-US" dirty="0" smtClean="0"/>
              <a:t>is not </a:t>
            </a:r>
            <a:r>
              <a:rPr lang="en-US" dirty="0" smtClean="0"/>
              <a:t>selfish</a:t>
            </a:r>
            <a:endParaRPr lang="en-US" dirty="0"/>
          </a:p>
        </p:txBody>
      </p:sp>
      <p:sp>
        <p:nvSpPr>
          <p:cNvPr id="3" name="Content Placeholder 2"/>
          <p:cNvSpPr>
            <a:spLocks noGrp="1"/>
          </p:cNvSpPr>
          <p:nvPr>
            <p:ph idx="1"/>
          </p:nvPr>
        </p:nvSpPr>
        <p:spPr/>
        <p:txBody>
          <a:bodyPr/>
          <a:lstStyle/>
          <a:p>
            <a:pPr marL="0" indent="0" algn="ctr">
              <a:buNone/>
            </a:pPr>
            <a:r>
              <a:rPr lang="en-US" sz="2400" dirty="0"/>
              <a:t>The best way to care for others is to care for yourself first</a:t>
            </a:r>
            <a:r>
              <a:rPr lang="en-US" sz="2400" dirty="0" smtClean="0"/>
              <a:t>!</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0416" y="3072713"/>
            <a:ext cx="5771167" cy="3385751"/>
          </a:xfrm>
          <a:prstGeom prst="rect">
            <a:avLst/>
          </a:prstGeom>
          <a:ln>
            <a:noFill/>
          </a:ln>
          <a:effectLst>
            <a:softEdge rad="112500"/>
          </a:effectLst>
        </p:spPr>
      </p:pic>
    </p:spTree>
    <p:extLst>
      <p:ext uri="{BB962C8B-B14F-4D97-AF65-F5344CB8AC3E}">
        <p14:creationId xmlns:p14="http://schemas.microsoft.com/office/powerpoint/2010/main" val="3636784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2231136" y="2388974"/>
            <a:ext cx="7729728" cy="4069492"/>
          </a:xfrm>
        </p:spPr>
        <p:txBody>
          <a:bodyPr>
            <a:normAutofit fontScale="92500"/>
          </a:bodyPr>
          <a:lstStyle/>
          <a:p>
            <a:r>
              <a:rPr lang="en-US" sz="2800" dirty="0"/>
              <a:t>Discussed the background of </a:t>
            </a:r>
            <a:r>
              <a:rPr lang="en-US" sz="2800" dirty="0" smtClean="0"/>
              <a:t>medical lab </a:t>
            </a:r>
            <a:r>
              <a:rPr lang="en-US" sz="2800" dirty="0"/>
              <a:t>professionals and its importance to </a:t>
            </a:r>
            <a:r>
              <a:rPr lang="en-US" sz="2800" dirty="0" smtClean="0"/>
              <a:t>self-care.</a:t>
            </a:r>
            <a:endParaRPr lang="en-US" sz="2800" dirty="0"/>
          </a:p>
          <a:p>
            <a:r>
              <a:rPr lang="en-US" sz="2800" dirty="0"/>
              <a:t>Defined self-care </a:t>
            </a:r>
            <a:r>
              <a:rPr lang="en-US" sz="2800" dirty="0" smtClean="0"/>
              <a:t>and </a:t>
            </a:r>
            <a:r>
              <a:rPr lang="en-US" sz="2800" dirty="0"/>
              <a:t>key concept areas of </a:t>
            </a:r>
            <a:r>
              <a:rPr lang="en-US" sz="2800" dirty="0" smtClean="0"/>
              <a:t>self-care.</a:t>
            </a:r>
            <a:endParaRPr lang="en-US" sz="2800" dirty="0"/>
          </a:p>
          <a:p>
            <a:r>
              <a:rPr lang="en-US" sz="2800" dirty="0"/>
              <a:t>Examined the benefits when lab professionals actively engage in </a:t>
            </a:r>
            <a:r>
              <a:rPr lang="en-US" sz="2800" dirty="0" smtClean="0"/>
              <a:t>self-care.</a:t>
            </a:r>
            <a:endParaRPr lang="en-US" sz="2800" dirty="0"/>
          </a:p>
          <a:p>
            <a:r>
              <a:rPr lang="en-US" sz="2800" dirty="0"/>
              <a:t>Discussed the effects of stress on the body and barriers commonly seen when not practicing </a:t>
            </a:r>
            <a:r>
              <a:rPr lang="en-US" sz="2800" dirty="0" smtClean="0"/>
              <a:t>self-care.</a:t>
            </a:r>
            <a:endParaRPr lang="en-US" sz="2800" dirty="0"/>
          </a:p>
          <a:p>
            <a:r>
              <a:rPr lang="en-US" sz="2800" dirty="0"/>
              <a:t>Reviewed strategies to increase </a:t>
            </a:r>
            <a:r>
              <a:rPr lang="en-US" sz="2800" dirty="0" smtClean="0"/>
              <a:t>self-care.</a:t>
            </a:r>
            <a:endParaRPr lang="en-US" sz="2800" dirty="0"/>
          </a:p>
          <a:p>
            <a:endParaRPr lang="en-US" dirty="0"/>
          </a:p>
        </p:txBody>
      </p:sp>
    </p:spTree>
    <p:extLst>
      <p:ext uri="{BB962C8B-B14F-4D97-AF65-F5344CB8AC3E}">
        <p14:creationId xmlns:p14="http://schemas.microsoft.com/office/powerpoint/2010/main" val="4126051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err="1"/>
              <a:t>Djukic</a:t>
            </a:r>
            <a:r>
              <a:rPr lang="en-US" dirty="0"/>
              <a:t> B, Nielsen C. Mental health status of medical laboratory professionals. </a:t>
            </a:r>
            <a:r>
              <a:rPr lang="en-US" dirty="0" err="1"/>
              <a:t>Healthc</a:t>
            </a:r>
            <a:r>
              <a:rPr lang="en-US" dirty="0"/>
              <a:t> Manage Forum. 2022 Jul;35(4):207-212. </a:t>
            </a:r>
            <a:r>
              <a:rPr lang="en-US" dirty="0" err="1"/>
              <a:t>doi</a:t>
            </a:r>
            <a:r>
              <a:rPr lang="en-US" dirty="0"/>
              <a:t>: 10.1177/08404704221088471. </a:t>
            </a:r>
            <a:r>
              <a:rPr lang="en-US" dirty="0" err="1"/>
              <a:t>Epub</a:t>
            </a:r>
            <a:r>
              <a:rPr lang="en-US" dirty="0"/>
              <a:t> 2022 May 9. PMID: 35534299</a:t>
            </a:r>
            <a:r>
              <a:rPr lang="en-US" dirty="0" smtClean="0"/>
              <a:t>.</a:t>
            </a:r>
          </a:p>
          <a:p>
            <a:r>
              <a:rPr lang="en-US" dirty="0" err="1"/>
              <a:t>Dignos</a:t>
            </a:r>
            <a:r>
              <a:rPr lang="en-US" dirty="0"/>
              <a:t> PN, Khan A, Gardiner-Davis M, Papadopoulos A, </a:t>
            </a:r>
            <a:r>
              <a:rPr lang="en-US" dirty="0" err="1"/>
              <a:t>Nowrouzi</a:t>
            </a:r>
            <a:r>
              <a:rPr lang="en-US" dirty="0"/>
              <a:t>-Kia B, </a:t>
            </a:r>
            <a:r>
              <a:rPr lang="en-US" dirty="0" err="1"/>
              <a:t>Sivanthan</a:t>
            </a:r>
            <a:r>
              <a:rPr lang="en-US" dirty="0"/>
              <a:t> M, </a:t>
            </a:r>
            <a:r>
              <a:rPr lang="en-US" dirty="0" err="1"/>
              <a:t>Gohar</a:t>
            </a:r>
            <a:r>
              <a:rPr lang="en-US" dirty="0"/>
              <a:t> B. Hidden and Understaffed: Exploring Canadian Medical Laboratory Technologists' Pandemic Stressors and Lessons Learned. Healthcare (Basel). 2023 Oct 14;11(20):2736. </a:t>
            </a:r>
            <a:r>
              <a:rPr lang="en-US" dirty="0" err="1"/>
              <a:t>doi</a:t>
            </a:r>
            <a:r>
              <a:rPr lang="en-US" dirty="0"/>
              <a:t>: 10.3390/healthcare11202736. PMID: 37893810; PMCID: PMC10606905.</a:t>
            </a:r>
          </a:p>
        </p:txBody>
      </p:sp>
    </p:spTree>
    <p:extLst>
      <p:ext uri="{BB962C8B-B14F-4D97-AF65-F5344CB8AC3E}">
        <p14:creationId xmlns:p14="http://schemas.microsoft.com/office/powerpoint/2010/main" val="3168857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28017" y="2638425"/>
            <a:ext cx="4135966" cy="3101975"/>
          </a:xfrm>
          <a:prstGeom prst="rect">
            <a:avLst/>
          </a:prstGeom>
          <a:ln>
            <a:noFill/>
          </a:ln>
          <a:effectLst>
            <a:softEdge rad="112500"/>
          </a:effectLst>
        </p:spPr>
      </p:pic>
    </p:spTree>
    <p:extLst>
      <p:ext uri="{BB962C8B-B14F-4D97-AF65-F5344CB8AC3E}">
        <p14:creationId xmlns:p14="http://schemas.microsoft.com/office/powerpoint/2010/main" val="1519773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Stress </a:t>
            </a:r>
            <a:r>
              <a:rPr lang="en-US" dirty="0" smtClean="0"/>
              <a:t>Response</a:t>
            </a:r>
            <a:endParaRPr lang="en-US" dirty="0"/>
          </a:p>
        </p:txBody>
      </p:sp>
      <p:sp>
        <p:nvSpPr>
          <p:cNvPr id="3" name="Content Placeholder 2"/>
          <p:cNvSpPr>
            <a:spLocks noGrp="1"/>
          </p:cNvSpPr>
          <p:nvPr>
            <p:ph idx="1"/>
          </p:nvPr>
        </p:nvSpPr>
        <p:spPr>
          <a:xfrm>
            <a:off x="2231136" y="2331308"/>
            <a:ext cx="7729728" cy="4324865"/>
          </a:xfrm>
        </p:spPr>
        <p:txBody>
          <a:bodyPr>
            <a:normAutofit fontScale="85000" lnSpcReduction="20000"/>
          </a:bodyPr>
          <a:lstStyle/>
          <a:p>
            <a:r>
              <a:rPr lang="en-US" sz="2100" dirty="0" smtClean="0"/>
              <a:t>Both </a:t>
            </a:r>
            <a:r>
              <a:rPr lang="en-US" sz="2100" dirty="0"/>
              <a:t>acute and chronic stress trigger the sympathetic branch of your body’s autonomic nervous system—the “fight-or-flight” response—releasing several hormones, such as </a:t>
            </a:r>
            <a:r>
              <a:rPr lang="en-US" sz="2100" dirty="0" err="1"/>
              <a:t>corticotropin</a:t>
            </a:r>
            <a:r>
              <a:rPr lang="en-US" sz="2100" dirty="0"/>
              <a:t>-releasing hormone, adrenocorticotropic hormone, epinephrine, norepinephrine, and cortisol. </a:t>
            </a:r>
            <a:r>
              <a:rPr lang="en-US" sz="2100" b="1" u="sng" dirty="0">
                <a:solidFill>
                  <a:srgbClr val="C00000"/>
                </a:solidFill>
                <a:hlinkClick r:id="rId2"/>
              </a:rPr>
              <a:t>The stress response</a:t>
            </a:r>
            <a:r>
              <a:rPr lang="en-US" sz="2100" dirty="0"/>
              <a:t> can cause symptoms such as:</a:t>
            </a:r>
          </a:p>
          <a:p>
            <a:r>
              <a:rPr lang="en-US" sz="2100" b="1" dirty="0"/>
              <a:t>Physical:</a:t>
            </a:r>
            <a:r>
              <a:rPr lang="en-US" sz="2100" dirty="0"/>
              <a:t> difficulty breathing, racing heart, muscle tension and pain, headaches, sickness, indigestion, or fatigue</a:t>
            </a:r>
          </a:p>
          <a:p>
            <a:r>
              <a:rPr lang="en-US" sz="2100" b="1" dirty="0"/>
              <a:t>Mental:</a:t>
            </a:r>
            <a:r>
              <a:rPr lang="en-US" sz="2100" dirty="0"/>
              <a:t> negative thoughts, irritability, inflexible thinking, or a short-temper</a:t>
            </a:r>
          </a:p>
          <a:p>
            <a:r>
              <a:rPr lang="en-US" sz="2100" b="1" dirty="0"/>
              <a:t>Emotional:</a:t>
            </a:r>
            <a:r>
              <a:rPr lang="en-US" sz="2100" dirty="0"/>
              <a:t> feeling anxious, fearful, angry, frustrated, sad, overwhelmed, or difficulty focusing and lack of motivation</a:t>
            </a:r>
          </a:p>
          <a:p>
            <a:r>
              <a:rPr lang="en-US" sz="2100" b="1" dirty="0"/>
              <a:t>Behavioral:</a:t>
            </a:r>
            <a:r>
              <a:rPr lang="en-US" sz="2100" dirty="0"/>
              <a:t> sleep problems, lack of exercise, overeating, social withdrawal, or substance use</a:t>
            </a:r>
          </a:p>
          <a:p>
            <a:r>
              <a:rPr lang="en-US" sz="2100" dirty="0"/>
              <a:t>When stress becomes chronic, it can have long-lasting </a:t>
            </a:r>
            <a:r>
              <a:rPr lang="en-US" sz="2100" b="1" u="sng" dirty="0">
                <a:hlinkClick r:id="rId3"/>
              </a:rPr>
              <a:t>effects on your entire body,</a:t>
            </a:r>
            <a:r>
              <a:rPr lang="en-US" sz="2100" dirty="0"/>
              <a:t> and is associated with cardiovascular disease, diabetes, asthma, cancer and infectious disease, obesity and metabolic syndrome, chronic pain, insomnia, anxiety, depression, and substance abuse.</a:t>
            </a:r>
          </a:p>
          <a:p>
            <a:endParaRPr lang="en-US" dirty="0"/>
          </a:p>
        </p:txBody>
      </p:sp>
    </p:spTree>
    <p:extLst>
      <p:ext uri="{BB962C8B-B14F-4D97-AF65-F5344CB8AC3E}">
        <p14:creationId xmlns:p14="http://schemas.microsoft.com/office/powerpoint/2010/main" val="1556550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8325" y="900112"/>
            <a:ext cx="8515350" cy="5057775"/>
          </a:xfrm>
          <a:prstGeom prst="rect">
            <a:avLst/>
          </a:prstGeom>
        </p:spPr>
      </p:pic>
    </p:spTree>
    <p:extLst>
      <p:ext uri="{BB962C8B-B14F-4D97-AF65-F5344CB8AC3E}">
        <p14:creationId xmlns:p14="http://schemas.microsoft.com/office/powerpoint/2010/main" val="3468010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8025" y="180921"/>
            <a:ext cx="7729728" cy="1188720"/>
          </a:xfrm>
        </p:spPr>
        <p:txBody>
          <a:bodyPr/>
          <a:lstStyle/>
          <a:p>
            <a:r>
              <a:rPr lang="en-US" dirty="0" smtClean="0"/>
              <a:t>identify </a:t>
            </a:r>
            <a:r>
              <a:rPr lang="en-US" dirty="0" smtClean="0"/>
              <a:t>stressors </a:t>
            </a:r>
            <a:r>
              <a:rPr lang="en-US" dirty="0"/>
              <a:t>in your </a:t>
            </a:r>
            <a:r>
              <a:rPr lang="en-US" dirty="0" smtClean="0"/>
              <a:t>laboratory</a:t>
            </a:r>
            <a:endParaRPr lang="en-US" dirty="0"/>
          </a:p>
        </p:txBody>
      </p:sp>
      <p:sp>
        <p:nvSpPr>
          <p:cNvPr id="3" name="Content Placeholder 2"/>
          <p:cNvSpPr>
            <a:spLocks noGrp="1"/>
          </p:cNvSpPr>
          <p:nvPr>
            <p:ph idx="1"/>
          </p:nvPr>
        </p:nvSpPr>
        <p:spPr>
          <a:xfrm>
            <a:off x="223935" y="1474236"/>
            <a:ext cx="11737909" cy="5253135"/>
          </a:xfrm>
        </p:spPr>
        <p:txBody>
          <a:bodyPr numCol="6">
            <a:normAutofit lnSpcReduction="10000"/>
          </a:bodyPr>
          <a:lstStyle/>
          <a:p>
            <a:r>
              <a:rPr lang="en-US" dirty="0"/>
              <a:t>Staffing</a:t>
            </a:r>
          </a:p>
          <a:p>
            <a:r>
              <a:rPr lang="en-US" dirty="0"/>
              <a:t>Technology</a:t>
            </a:r>
          </a:p>
          <a:p>
            <a:r>
              <a:rPr lang="en-US" dirty="0"/>
              <a:t>Unappreciated</a:t>
            </a:r>
          </a:p>
          <a:p>
            <a:r>
              <a:rPr lang="en-US" dirty="0" smtClean="0"/>
              <a:t>Coworkers / Relationships</a:t>
            </a:r>
            <a:endParaRPr lang="en-US" dirty="0"/>
          </a:p>
          <a:p>
            <a:r>
              <a:rPr lang="en-US" dirty="0"/>
              <a:t>Regulations</a:t>
            </a:r>
          </a:p>
          <a:p>
            <a:r>
              <a:rPr lang="en-US" dirty="0"/>
              <a:t>Quality</a:t>
            </a:r>
          </a:p>
          <a:p>
            <a:r>
              <a:rPr lang="en-US" dirty="0"/>
              <a:t>QC</a:t>
            </a:r>
          </a:p>
          <a:p>
            <a:r>
              <a:rPr lang="en-US" dirty="0"/>
              <a:t>Stats</a:t>
            </a:r>
          </a:p>
          <a:p>
            <a:r>
              <a:rPr lang="en-US" dirty="0"/>
              <a:t>Send Outs</a:t>
            </a:r>
          </a:p>
          <a:p>
            <a:r>
              <a:rPr lang="en-US" dirty="0"/>
              <a:t>Traumas</a:t>
            </a:r>
          </a:p>
          <a:p>
            <a:r>
              <a:rPr lang="en-US" dirty="0"/>
              <a:t>Lunch</a:t>
            </a:r>
          </a:p>
          <a:p>
            <a:r>
              <a:rPr lang="en-US" dirty="0"/>
              <a:t>Workload</a:t>
            </a:r>
          </a:p>
          <a:p>
            <a:r>
              <a:rPr lang="en-US" dirty="0"/>
              <a:t>COVID-19</a:t>
            </a:r>
          </a:p>
          <a:p>
            <a:r>
              <a:rPr lang="en-US" dirty="0"/>
              <a:t>Salary</a:t>
            </a:r>
          </a:p>
          <a:p>
            <a:r>
              <a:rPr lang="en-US" dirty="0"/>
              <a:t>Phlebotomy</a:t>
            </a:r>
          </a:p>
          <a:p>
            <a:r>
              <a:rPr lang="en-US" dirty="0"/>
              <a:t>Receiving</a:t>
            </a:r>
          </a:p>
          <a:p>
            <a:r>
              <a:rPr lang="en-US" dirty="0"/>
              <a:t>Mislabeled</a:t>
            </a:r>
          </a:p>
          <a:p>
            <a:r>
              <a:rPr lang="en-US" dirty="0"/>
              <a:t>QNS</a:t>
            </a:r>
          </a:p>
          <a:p>
            <a:r>
              <a:rPr lang="en-US" dirty="0"/>
              <a:t>Hemolysis</a:t>
            </a:r>
          </a:p>
          <a:p>
            <a:r>
              <a:rPr lang="en-US" dirty="0"/>
              <a:t>Clotting</a:t>
            </a:r>
          </a:p>
          <a:p>
            <a:r>
              <a:rPr lang="en-US" dirty="0"/>
              <a:t>Leadership</a:t>
            </a:r>
          </a:p>
          <a:p>
            <a:r>
              <a:rPr lang="en-US" dirty="0"/>
              <a:t>Workload</a:t>
            </a:r>
          </a:p>
          <a:p>
            <a:r>
              <a:rPr lang="en-US" dirty="0"/>
              <a:t>ER</a:t>
            </a:r>
          </a:p>
          <a:p>
            <a:r>
              <a:rPr lang="en-US" dirty="0"/>
              <a:t>Phone Calls</a:t>
            </a:r>
          </a:p>
          <a:p>
            <a:r>
              <a:rPr lang="en-US" dirty="0"/>
              <a:t>Competencies</a:t>
            </a:r>
          </a:p>
          <a:p>
            <a:r>
              <a:rPr lang="en-US" dirty="0"/>
              <a:t>Proficiency Testing</a:t>
            </a:r>
          </a:p>
          <a:p>
            <a:r>
              <a:rPr lang="en-US" dirty="0"/>
              <a:t>Calibration</a:t>
            </a:r>
          </a:p>
          <a:p>
            <a:r>
              <a:rPr lang="en-US" dirty="0"/>
              <a:t>Maintenance</a:t>
            </a:r>
          </a:p>
          <a:p>
            <a:r>
              <a:rPr lang="en-US" dirty="0"/>
              <a:t>Morning Run</a:t>
            </a:r>
          </a:p>
          <a:p>
            <a:r>
              <a:rPr lang="en-US" dirty="0"/>
              <a:t>Reagents</a:t>
            </a:r>
          </a:p>
          <a:p>
            <a:r>
              <a:rPr lang="en-US" dirty="0"/>
              <a:t>Where is my pen?</a:t>
            </a:r>
          </a:p>
          <a:p>
            <a:r>
              <a:rPr lang="en-US" dirty="0"/>
              <a:t>Hematology</a:t>
            </a:r>
          </a:p>
          <a:p>
            <a:r>
              <a:rPr lang="en-US" dirty="0"/>
              <a:t>Chemistry</a:t>
            </a:r>
          </a:p>
          <a:p>
            <a:r>
              <a:rPr lang="en-US" dirty="0"/>
              <a:t>Microbiology</a:t>
            </a:r>
          </a:p>
          <a:p>
            <a:r>
              <a:rPr lang="en-US" dirty="0"/>
              <a:t>Urinalysis</a:t>
            </a:r>
          </a:p>
          <a:p>
            <a:r>
              <a:rPr lang="en-US" dirty="0"/>
              <a:t>Blood Bank</a:t>
            </a:r>
          </a:p>
          <a:p>
            <a:r>
              <a:rPr lang="en-US" dirty="0"/>
              <a:t>Coagulation</a:t>
            </a:r>
          </a:p>
          <a:p>
            <a:r>
              <a:rPr lang="en-US" dirty="0"/>
              <a:t>Serology</a:t>
            </a:r>
          </a:p>
          <a:p>
            <a:r>
              <a:rPr lang="en-US" dirty="0"/>
              <a:t>Parasitology</a:t>
            </a:r>
          </a:p>
          <a:p>
            <a:r>
              <a:rPr lang="en-US" dirty="0"/>
              <a:t>Mycology</a:t>
            </a:r>
          </a:p>
          <a:p>
            <a:r>
              <a:rPr lang="en-US" dirty="0"/>
              <a:t>Pathology</a:t>
            </a:r>
          </a:p>
          <a:p>
            <a:r>
              <a:rPr lang="en-US" dirty="0"/>
              <a:t>Virology</a:t>
            </a:r>
          </a:p>
          <a:p>
            <a:r>
              <a:rPr lang="en-US" dirty="0"/>
              <a:t>Critical Values</a:t>
            </a:r>
          </a:p>
          <a:p>
            <a:r>
              <a:rPr lang="en-US" dirty="0"/>
              <a:t>Turn Around Time</a:t>
            </a:r>
          </a:p>
          <a:p>
            <a:r>
              <a:rPr lang="en-US" dirty="0"/>
              <a:t>Point of Care</a:t>
            </a:r>
          </a:p>
          <a:p>
            <a:r>
              <a:rPr lang="en-US" dirty="0"/>
              <a:t>Joint Commission</a:t>
            </a:r>
          </a:p>
          <a:p>
            <a:r>
              <a:rPr lang="en-US" dirty="0"/>
              <a:t>CAP</a:t>
            </a:r>
          </a:p>
          <a:p>
            <a:r>
              <a:rPr lang="en-US" dirty="0"/>
              <a:t>CLIA</a:t>
            </a:r>
          </a:p>
          <a:p>
            <a:r>
              <a:rPr lang="en-US" dirty="0" smtClean="0"/>
              <a:t>Schedule Changes</a:t>
            </a:r>
            <a:endParaRPr lang="en-US" dirty="0"/>
          </a:p>
          <a:p>
            <a:r>
              <a:rPr lang="en-US" dirty="0"/>
              <a:t>Holidays</a:t>
            </a:r>
          </a:p>
          <a:p>
            <a:r>
              <a:rPr lang="en-US" dirty="0"/>
              <a:t>Nights</a:t>
            </a:r>
          </a:p>
          <a:p>
            <a:r>
              <a:rPr lang="en-US" dirty="0"/>
              <a:t>Weekends</a:t>
            </a:r>
          </a:p>
          <a:p>
            <a:r>
              <a:rPr lang="en-US" dirty="0"/>
              <a:t>Extra Shifts</a:t>
            </a:r>
          </a:p>
          <a:p>
            <a:r>
              <a:rPr lang="en-US" dirty="0"/>
              <a:t>Evenings</a:t>
            </a:r>
          </a:p>
          <a:p>
            <a:r>
              <a:rPr lang="en-US" dirty="0"/>
              <a:t>Cell Counts</a:t>
            </a:r>
          </a:p>
          <a:p>
            <a:r>
              <a:rPr lang="en-US" dirty="0"/>
              <a:t>Manual Diffs</a:t>
            </a:r>
          </a:p>
          <a:p>
            <a:r>
              <a:rPr lang="en-US" dirty="0"/>
              <a:t>Stains</a:t>
            </a:r>
          </a:p>
          <a:p>
            <a:r>
              <a:rPr lang="en-US" dirty="0"/>
              <a:t>Slides</a:t>
            </a:r>
          </a:p>
          <a:p>
            <a:r>
              <a:rPr lang="en-US" dirty="0"/>
              <a:t>Feathered Edge</a:t>
            </a:r>
          </a:p>
          <a:p>
            <a:r>
              <a:rPr lang="en-US" dirty="0"/>
              <a:t>Expired Products</a:t>
            </a:r>
          </a:p>
          <a:p>
            <a:r>
              <a:rPr lang="en-US" dirty="0"/>
              <a:t>Parallel Testing</a:t>
            </a:r>
          </a:p>
          <a:p>
            <a:r>
              <a:rPr lang="en-US" dirty="0"/>
              <a:t>Validation</a:t>
            </a:r>
          </a:p>
          <a:p>
            <a:r>
              <a:rPr lang="en-US" dirty="0"/>
              <a:t>New Instrument</a:t>
            </a:r>
          </a:p>
          <a:p>
            <a:r>
              <a:rPr lang="en-US" dirty="0" smtClean="0"/>
              <a:t>Old </a:t>
            </a:r>
            <a:r>
              <a:rPr lang="en-US" dirty="0"/>
              <a:t>Instrument</a:t>
            </a:r>
          </a:p>
          <a:p>
            <a:r>
              <a:rPr lang="en-US" dirty="0"/>
              <a:t>LIS</a:t>
            </a:r>
          </a:p>
          <a:p>
            <a:r>
              <a:rPr lang="en-US" dirty="0" smtClean="0"/>
              <a:t>Cranky Doctor</a:t>
            </a:r>
            <a:endParaRPr lang="en-US" dirty="0"/>
          </a:p>
          <a:p>
            <a:r>
              <a:rPr lang="en-US" dirty="0"/>
              <a:t>Temperature Checks</a:t>
            </a:r>
          </a:p>
          <a:p>
            <a:r>
              <a:rPr lang="en-US" dirty="0"/>
              <a:t>Documentation</a:t>
            </a:r>
          </a:p>
          <a:p>
            <a:r>
              <a:rPr lang="en-US" dirty="0"/>
              <a:t>Paper</a:t>
            </a:r>
          </a:p>
          <a:p>
            <a:r>
              <a:rPr lang="en-US" dirty="0"/>
              <a:t>Meetings</a:t>
            </a:r>
          </a:p>
          <a:p>
            <a:r>
              <a:rPr lang="en-US" dirty="0"/>
              <a:t>Pedi Tubes</a:t>
            </a:r>
          </a:p>
          <a:p>
            <a:r>
              <a:rPr lang="en-US" dirty="0"/>
              <a:t>Blood Cultures</a:t>
            </a:r>
          </a:p>
          <a:p>
            <a:r>
              <a:rPr lang="en-US" dirty="0"/>
              <a:t>Microscope</a:t>
            </a:r>
          </a:p>
          <a:p>
            <a:r>
              <a:rPr lang="en-US" dirty="0"/>
              <a:t>Hood</a:t>
            </a:r>
          </a:p>
          <a:p>
            <a:r>
              <a:rPr lang="en-US" dirty="0"/>
              <a:t>Calling Service</a:t>
            </a:r>
          </a:p>
          <a:p>
            <a:r>
              <a:rPr lang="en-US" dirty="0"/>
              <a:t>Gowns</a:t>
            </a:r>
          </a:p>
          <a:p>
            <a:r>
              <a:rPr lang="en-US" dirty="0"/>
              <a:t>Gloves</a:t>
            </a:r>
          </a:p>
          <a:p>
            <a:r>
              <a:rPr lang="en-US" dirty="0" smtClean="0"/>
              <a:t>Masks</a:t>
            </a:r>
          </a:p>
          <a:p>
            <a:r>
              <a:rPr lang="en-US" dirty="0" smtClean="0"/>
              <a:t>Disinfectant</a:t>
            </a:r>
          </a:p>
          <a:p>
            <a:r>
              <a:rPr lang="en-US" dirty="0" smtClean="0"/>
              <a:t>FFP</a:t>
            </a:r>
          </a:p>
          <a:p>
            <a:r>
              <a:rPr lang="en-US" dirty="0" smtClean="0"/>
              <a:t>Antibody ID</a:t>
            </a:r>
          </a:p>
          <a:p>
            <a:r>
              <a:rPr lang="en-US" dirty="0" smtClean="0"/>
              <a:t>Neonates </a:t>
            </a:r>
            <a:endParaRPr lang="en-US" dirty="0"/>
          </a:p>
        </p:txBody>
      </p:sp>
    </p:spTree>
    <p:extLst>
      <p:ext uri="{BB962C8B-B14F-4D97-AF65-F5344CB8AC3E}">
        <p14:creationId xmlns:p14="http://schemas.microsoft.com/office/powerpoint/2010/main" val="3574893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a:xfrm>
            <a:off x="2231136" y="2438400"/>
            <a:ext cx="7729728" cy="3863546"/>
          </a:xfrm>
        </p:spPr>
        <p:txBody>
          <a:bodyPr>
            <a:normAutofit/>
          </a:bodyPr>
          <a:lstStyle/>
          <a:p>
            <a:pPr marL="0" indent="0" fontAlgn="ctr">
              <a:buNone/>
            </a:pPr>
            <a:r>
              <a:rPr lang="en-US" sz="2000" dirty="0"/>
              <a:t>Medical laboratory </a:t>
            </a:r>
            <a:r>
              <a:rPr lang="en-US" sz="2000" dirty="0" smtClean="0"/>
              <a:t>personnel </a:t>
            </a:r>
            <a:r>
              <a:rPr lang="en-US" sz="2000" dirty="0"/>
              <a:t>(MLPs) often experience high levels of stress in their work environment. Some common stressors include: </a:t>
            </a:r>
          </a:p>
          <a:p>
            <a:pPr fontAlgn="ctr"/>
            <a:r>
              <a:rPr lang="en-US" sz="2000" dirty="0" smtClean="0"/>
              <a:t>Heavy workload</a:t>
            </a:r>
          </a:p>
          <a:p>
            <a:pPr fontAlgn="ctr"/>
            <a:r>
              <a:rPr lang="en-US" sz="2000" dirty="0" smtClean="0"/>
              <a:t>Staffing shortages </a:t>
            </a:r>
          </a:p>
          <a:p>
            <a:pPr fontAlgn="ctr"/>
            <a:r>
              <a:rPr lang="en-US" sz="2000" dirty="0" smtClean="0"/>
              <a:t>Lack of appreciation</a:t>
            </a:r>
          </a:p>
          <a:p>
            <a:pPr fontAlgn="ctr"/>
            <a:r>
              <a:rPr lang="en-US" sz="2000" dirty="0" smtClean="0"/>
              <a:t>Workplace relationships</a:t>
            </a:r>
          </a:p>
          <a:p>
            <a:pPr fontAlgn="ctr"/>
            <a:r>
              <a:rPr lang="en-US" sz="2000" dirty="0" smtClean="0"/>
              <a:t>Rapid technological change</a:t>
            </a:r>
          </a:p>
          <a:p>
            <a:pPr fontAlgn="ctr"/>
            <a:r>
              <a:rPr lang="en-US" sz="2000" dirty="0" smtClean="0"/>
              <a:t>Organizational issues</a:t>
            </a:r>
          </a:p>
          <a:p>
            <a:pPr fontAlgn="ctr"/>
            <a:r>
              <a:rPr lang="en-US" sz="2000" dirty="0" smtClean="0"/>
              <a:t>COVID-19</a:t>
            </a:r>
            <a:endParaRPr lang="en-US" sz="2000" dirty="0"/>
          </a:p>
        </p:txBody>
      </p:sp>
    </p:spTree>
    <p:extLst>
      <p:ext uri="{BB962C8B-B14F-4D97-AF65-F5344CB8AC3E}">
        <p14:creationId xmlns:p14="http://schemas.microsoft.com/office/powerpoint/2010/main" val="36790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pPr fontAlgn="ctr"/>
            <a:r>
              <a:rPr lang="en-US" sz="3600" dirty="0" smtClean="0"/>
              <a:t>Heavy </a:t>
            </a:r>
            <a:r>
              <a:rPr lang="en-US" sz="3600" dirty="0"/>
              <a:t>workload: High sample counts, tight deadlines, and unrealistic expectations can lead to excessive workloads. </a:t>
            </a:r>
          </a:p>
        </p:txBody>
      </p:sp>
    </p:spTree>
    <p:extLst>
      <p:ext uri="{BB962C8B-B14F-4D97-AF65-F5344CB8AC3E}">
        <p14:creationId xmlns:p14="http://schemas.microsoft.com/office/powerpoint/2010/main" val="729028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stress in your </a:t>
            </a:r>
            <a:r>
              <a:rPr lang="en-US" dirty="0" smtClean="0"/>
              <a:t>laboratory</a:t>
            </a:r>
            <a:endParaRPr lang="en-US" dirty="0"/>
          </a:p>
        </p:txBody>
      </p:sp>
      <p:sp>
        <p:nvSpPr>
          <p:cNvPr id="3" name="Content Placeholder 2"/>
          <p:cNvSpPr>
            <a:spLocks noGrp="1"/>
          </p:cNvSpPr>
          <p:nvPr>
            <p:ph idx="1"/>
          </p:nvPr>
        </p:nvSpPr>
        <p:spPr/>
        <p:txBody>
          <a:bodyPr>
            <a:normAutofit/>
          </a:bodyPr>
          <a:lstStyle/>
          <a:p>
            <a:pPr fontAlgn="ctr"/>
            <a:r>
              <a:rPr lang="en-US" sz="3600" dirty="0" smtClean="0"/>
              <a:t>Staffing </a:t>
            </a:r>
            <a:r>
              <a:rPr lang="en-US" sz="3600" dirty="0"/>
              <a:t>shortages: A lack of adequate staff can make it difficult to manage workloads and schedules. </a:t>
            </a:r>
          </a:p>
        </p:txBody>
      </p:sp>
    </p:spTree>
    <p:extLst>
      <p:ext uri="{BB962C8B-B14F-4D97-AF65-F5344CB8AC3E}">
        <p14:creationId xmlns:p14="http://schemas.microsoft.com/office/powerpoint/2010/main" val="3051571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446</TotalTime>
  <Words>2049</Words>
  <Application>Microsoft Office PowerPoint</Application>
  <PresentationFormat>Widescreen</PresentationFormat>
  <Paragraphs>275</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Gill Sans MT</vt:lpstr>
      <vt:lpstr>Parcel</vt:lpstr>
      <vt:lpstr>Improving the Mental Health and Wellness of Laboratory Personnel</vt:lpstr>
      <vt:lpstr>purpose</vt:lpstr>
      <vt:lpstr>OBJECTIVES</vt:lpstr>
      <vt:lpstr>The Stress Response</vt:lpstr>
      <vt:lpstr>PowerPoint Presentation</vt:lpstr>
      <vt:lpstr>identify stressors in your laboratory</vt:lpstr>
      <vt:lpstr>Assess stress in your laboratory</vt:lpstr>
      <vt:lpstr>Assess stress in your laboratory</vt:lpstr>
      <vt:lpstr>Assess stress in your laboratory</vt:lpstr>
      <vt:lpstr>Assess stress in your laboratory</vt:lpstr>
      <vt:lpstr>Assess stress in your laboratory</vt:lpstr>
      <vt:lpstr>Assess stress in your laboratory</vt:lpstr>
      <vt:lpstr>Assess stress in your laboratory</vt:lpstr>
      <vt:lpstr>Assess stress in your laboratory</vt:lpstr>
      <vt:lpstr>How to Cope with Stress Step One: Be Aware of Your Stress</vt:lpstr>
      <vt:lpstr>How to Cope with Stress Step Two: Find Techniques to Cope with Stress</vt:lpstr>
      <vt:lpstr>How to Cope with Stress Step Three: Get Help When You Need It</vt:lpstr>
      <vt:lpstr>Identify examples of stress coping mechanisms for laboratory personnel</vt:lpstr>
      <vt:lpstr>Key Areas of Self-Care</vt:lpstr>
      <vt:lpstr>Key Areas of Self-Care</vt:lpstr>
      <vt:lpstr>Key Areas of Self-Care</vt:lpstr>
      <vt:lpstr>Time Management</vt:lpstr>
      <vt:lpstr>Delegation</vt:lpstr>
      <vt:lpstr>When the body feels too much stress for a long time – it will begin to shut down</vt:lpstr>
      <vt:lpstr>When the body feels too much stress for a long time – it will begin to shut down</vt:lpstr>
      <vt:lpstr>Workplace hazards</vt:lpstr>
      <vt:lpstr>Negative Coping Mechanisms</vt:lpstr>
      <vt:lpstr>Barriers to Self-Care</vt:lpstr>
      <vt:lpstr>Barriers to Self-Care</vt:lpstr>
      <vt:lpstr>Burnout Symptoms</vt:lpstr>
      <vt:lpstr>Methods to Fight Burnout</vt:lpstr>
      <vt:lpstr>Practicing Self-Care – Promoting Healthy Behaviors</vt:lpstr>
      <vt:lpstr>Personal Plan – How To Guide</vt:lpstr>
      <vt:lpstr>Benefits of Self-Care</vt:lpstr>
      <vt:lpstr>Self-care is not selfish</vt:lpstr>
      <vt:lpstr>CONCLUSION</vt:lpstr>
      <vt:lpstr>resources</vt:lpstr>
      <vt:lpstr>QUESTIONS</vt:lpstr>
    </vt:vector>
  </TitlesOfParts>
  <Company>AcadiaHealthcare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the Mental Health and Wellness of Laboratory Personnel</dc:title>
  <dc:creator>Billie Whittington</dc:creator>
  <cp:lastModifiedBy>Billie Whittington</cp:lastModifiedBy>
  <cp:revision>34</cp:revision>
  <dcterms:created xsi:type="dcterms:W3CDTF">2024-10-08T19:06:20Z</dcterms:created>
  <dcterms:modified xsi:type="dcterms:W3CDTF">2024-10-14T20:04:47Z</dcterms:modified>
</cp:coreProperties>
</file>